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2" r:id="rId2"/>
  </p:sldMasterIdLst>
  <p:notesMasterIdLst>
    <p:notesMasterId r:id="rId26"/>
  </p:notesMasterIdLst>
  <p:handoutMasterIdLst>
    <p:handoutMasterId r:id="rId27"/>
  </p:handoutMasterIdLst>
  <p:sldIdLst>
    <p:sldId id="332" r:id="rId3"/>
    <p:sldId id="376" r:id="rId4"/>
    <p:sldId id="403" r:id="rId5"/>
    <p:sldId id="404" r:id="rId6"/>
    <p:sldId id="405" r:id="rId7"/>
    <p:sldId id="383" r:id="rId8"/>
    <p:sldId id="360" r:id="rId9"/>
    <p:sldId id="390" r:id="rId10"/>
    <p:sldId id="385" r:id="rId11"/>
    <p:sldId id="387" r:id="rId12"/>
    <p:sldId id="384" r:id="rId13"/>
    <p:sldId id="400" r:id="rId14"/>
    <p:sldId id="392" r:id="rId15"/>
    <p:sldId id="393" r:id="rId16"/>
    <p:sldId id="394" r:id="rId17"/>
    <p:sldId id="395" r:id="rId18"/>
    <p:sldId id="396" r:id="rId19"/>
    <p:sldId id="401" r:id="rId20"/>
    <p:sldId id="402" r:id="rId21"/>
    <p:sldId id="391" r:id="rId22"/>
    <p:sldId id="397" r:id="rId23"/>
    <p:sldId id="398" r:id="rId24"/>
    <p:sldId id="399" r:id="rId25"/>
  </p:sldIdLst>
  <p:sldSz cx="9144000" cy="6858000" type="screen4x3"/>
  <p:notesSz cx="7010400" cy="9296400"/>
  <p:defaultTextStyle>
    <a:defPPr>
      <a:defRPr lang="en-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800000"/>
    <a:srgbClr val="FF99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251" autoAdjust="0"/>
    <p:restoredTop sz="94660"/>
  </p:normalViewPr>
  <p:slideViewPr>
    <p:cSldViewPr>
      <p:cViewPr varScale="1">
        <p:scale>
          <a:sx n="68" d="100"/>
          <a:sy n="68" d="100"/>
        </p:scale>
        <p:origin x="-84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3864" y="-11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FFC000"/>
                </a:solidFill>
              </a:defRPr>
            </a:pPr>
            <a:r>
              <a:rPr lang="en-US">
                <a:solidFill>
                  <a:srgbClr val="FFC000"/>
                </a:solidFill>
              </a:rPr>
              <a:t>2000</a:t>
            </a:r>
          </a:p>
        </c:rich>
      </c:tx>
      <c:layout>
        <c:manualLayout>
          <c:xMode val="edge"/>
          <c:yMode val="edge"/>
          <c:x val="3.1443239406395099E-3"/>
          <c:y val="8.4925690021231421E-3"/>
        </c:manualLayout>
      </c:layout>
      <c:overlay val="1"/>
    </c:title>
    <c:autoTitleDeleted val="0"/>
    <c:plotArea>
      <c:layout/>
      <c:pieChart>
        <c:varyColors val="1"/>
        <c:ser>
          <c:idx val="0"/>
          <c:order val="0"/>
          <c:dPt>
            <c:idx val="0"/>
            <c:bubble3D val="0"/>
            <c:spPr>
              <a:solidFill>
                <a:srgbClr val="0AB212"/>
              </a:solidFill>
            </c:spPr>
          </c:dPt>
          <c:dPt>
            <c:idx val="1"/>
            <c:bubble3D val="0"/>
            <c:spPr>
              <a:solidFill>
                <a:srgbClr val="FFC000"/>
              </a:solidFill>
            </c:spPr>
          </c:dPt>
          <c:dPt>
            <c:idx val="2"/>
            <c:bubble3D val="0"/>
            <c:spPr>
              <a:solidFill>
                <a:srgbClr val="FF0000"/>
              </a:solidFill>
            </c:spPr>
          </c:dPt>
          <c:dPt>
            <c:idx val="3"/>
            <c:bubble3D val="0"/>
            <c:spPr>
              <a:solidFill>
                <a:srgbClr val="003300"/>
              </a:solidFill>
            </c:spPr>
          </c:dPt>
          <c:cat>
            <c:strRef>
              <c:f>Sheet1!$A$2:$A$5</c:f>
              <c:strCache>
                <c:ptCount val="4"/>
                <c:pt idx="0">
                  <c:v>Tree</c:v>
                </c:pt>
                <c:pt idx="1">
                  <c:v>Grass</c:v>
                </c:pt>
                <c:pt idx="2">
                  <c:v>Building</c:v>
                </c:pt>
                <c:pt idx="3">
                  <c:v>Impervious</c:v>
                </c:pt>
              </c:strCache>
            </c:strRef>
          </c:cat>
          <c:val>
            <c:numRef>
              <c:f>Sheet1!$B$2:$B$5</c:f>
              <c:numCache>
                <c:formatCode>General</c:formatCode>
                <c:ptCount val="4"/>
                <c:pt idx="0">
                  <c:v>69.400000000000006</c:v>
                </c:pt>
                <c:pt idx="1">
                  <c:v>23.4</c:v>
                </c:pt>
                <c:pt idx="2">
                  <c:v>3</c:v>
                </c:pt>
                <c:pt idx="3">
                  <c:v>4.2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4645820190491512"/>
          <c:y val="6.5925507316991108E-2"/>
          <c:w val="0.42943066079004277"/>
          <c:h val="0.8619743551164385"/>
        </c:manualLayout>
      </c:layout>
      <c:overlay val="0"/>
      <c:txPr>
        <a:bodyPr/>
        <a:lstStyle/>
        <a:p>
          <a:pPr rtl="0">
            <a:defRPr sz="1200"/>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FFC000"/>
                </a:solidFill>
              </a:rPr>
              <a:t>2011</a:t>
            </a:r>
          </a:p>
        </c:rich>
      </c:tx>
      <c:layout>
        <c:manualLayout>
          <c:xMode val="edge"/>
          <c:yMode val="edge"/>
          <c:x val="1.7085608979728599E-2"/>
          <c:y val="2.2988484820900278E-2"/>
        </c:manualLayout>
      </c:layout>
      <c:overlay val="1"/>
    </c:title>
    <c:autoTitleDeleted val="0"/>
    <c:plotArea>
      <c:layout/>
      <c:pieChart>
        <c:varyColors val="1"/>
        <c:ser>
          <c:idx val="0"/>
          <c:order val="0"/>
          <c:dPt>
            <c:idx val="0"/>
            <c:bubble3D val="0"/>
            <c:spPr>
              <a:solidFill>
                <a:srgbClr val="0AB212"/>
              </a:solidFill>
            </c:spPr>
          </c:dPt>
          <c:dPt>
            <c:idx val="1"/>
            <c:bubble3D val="0"/>
            <c:spPr>
              <a:solidFill>
                <a:srgbClr val="FFC000"/>
              </a:solidFill>
            </c:spPr>
          </c:dPt>
          <c:dPt>
            <c:idx val="2"/>
            <c:bubble3D val="0"/>
            <c:spPr>
              <a:solidFill>
                <a:srgbClr val="FF0000"/>
              </a:solidFill>
            </c:spPr>
          </c:dPt>
          <c:dPt>
            <c:idx val="3"/>
            <c:bubble3D val="0"/>
            <c:spPr>
              <a:solidFill>
                <a:srgbClr val="003300"/>
              </a:solidFill>
            </c:spPr>
          </c:dPt>
          <c:cat>
            <c:strRef>
              <c:f>Sheet1!$A$2:$A$5</c:f>
              <c:strCache>
                <c:ptCount val="4"/>
                <c:pt idx="0">
                  <c:v>Tree</c:v>
                </c:pt>
                <c:pt idx="1">
                  <c:v>Grass</c:v>
                </c:pt>
                <c:pt idx="2">
                  <c:v>Building</c:v>
                </c:pt>
                <c:pt idx="3">
                  <c:v>Impervious</c:v>
                </c:pt>
              </c:strCache>
            </c:strRef>
          </c:cat>
          <c:val>
            <c:numRef>
              <c:f>Sheet1!$D$2:$D$5</c:f>
              <c:numCache>
                <c:formatCode>General</c:formatCode>
                <c:ptCount val="4"/>
                <c:pt idx="0">
                  <c:v>59.4</c:v>
                </c:pt>
                <c:pt idx="1">
                  <c:v>23.4</c:v>
                </c:pt>
                <c:pt idx="2">
                  <c:v>8.1999999999999993</c:v>
                </c:pt>
                <c:pt idx="3">
                  <c:v>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4541210650555472"/>
          <c:y val="0.13804679323060079"/>
          <c:w val="0.41265917232044108"/>
          <c:h val="0.78116548314896217"/>
        </c:manualLayout>
      </c:layout>
      <c:overlay val="0"/>
      <c:txPr>
        <a:bodyPr/>
        <a:lstStyle/>
        <a:p>
          <a:pPr rtl="0">
            <a:defRPr sz="12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solidFill>
                  <a:srgbClr val="FFC000"/>
                </a:solidFill>
              </a:defRPr>
            </a:pPr>
            <a:r>
              <a:rPr lang="en-US" sz="1800">
                <a:solidFill>
                  <a:srgbClr val="FFC000"/>
                </a:solidFill>
              </a:rPr>
              <a:t>Total</a:t>
            </a:r>
            <a:r>
              <a:rPr lang="en-US" sz="1800" baseline="0">
                <a:solidFill>
                  <a:srgbClr val="FFC000"/>
                </a:solidFill>
              </a:rPr>
              <a:t> Change in Land Cover in Silver Valley From 2000-2011</a:t>
            </a:r>
            <a:endParaRPr lang="en-US" sz="1800">
              <a:solidFill>
                <a:srgbClr val="FFC000"/>
              </a:solidFill>
            </a:endParaRPr>
          </a:p>
        </c:rich>
      </c:tx>
      <c:layout/>
      <c:overlay val="0"/>
    </c:title>
    <c:autoTitleDeleted val="0"/>
    <c:plotArea>
      <c:layout/>
      <c:barChart>
        <c:barDir val="col"/>
        <c:grouping val="clustered"/>
        <c:varyColors val="0"/>
        <c:ser>
          <c:idx val="0"/>
          <c:order val="0"/>
          <c:tx>
            <c:strRef>
              <c:f>Sheet1!$B$1</c:f>
              <c:strCache>
                <c:ptCount val="1"/>
                <c:pt idx="0">
                  <c:v>2000</c:v>
                </c:pt>
              </c:strCache>
            </c:strRef>
          </c:tx>
          <c:spPr>
            <a:solidFill>
              <a:srgbClr val="0AB212"/>
            </a:solidFill>
          </c:spPr>
          <c:invertIfNegative val="0"/>
          <c:cat>
            <c:strRef>
              <c:f>Sheet1!$A$2:$A$5</c:f>
              <c:strCache>
                <c:ptCount val="4"/>
                <c:pt idx="0">
                  <c:v>Tree</c:v>
                </c:pt>
                <c:pt idx="1">
                  <c:v>Grass</c:v>
                </c:pt>
                <c:pt idx="2">
                  <c:v>Building</c:v>
                </c:pt>
                <c:pt idx="3">
                  <c:v>Impervious</c:v>
                </c:pt>
              </c:strCache>
            </c:strRef>
          </c:cat>
          <c:val>
            <c:numRef>
              <c:f>Sheet1!$B$2:$B$5</c:f>
              <c:numCache>
                <c:formatCode>General</c:formatCode>
                <c:ptCount val="4"/>
                <c:pt idx="0">
                  <c:v>69.400000000000006</c:v>
                </c:pt>
                <c:pt idx="1">
                  <c:v>23.4</c:v>
                </c:pt>
                <c:pt idx="2">
                  <c:v>3</c:v>
                </c:pt>
                <c:pt idx="3">
                  <c:v>4.2</c:v>
                </c:pt>
              </c:numCache>
            </c:numRef>
          </c:val>
        </c:ser>
        <c:ser>
          <c:idx val="1"/>
          <c:order val="1"/>
          <c:tx>
            <c:strRef>
              <c:f>Sheet1!$C$1</c:f>
              <c:strCache>
                <c:ptCount val="1"/>
                <c:pt idx="0">
                  <c:v>2004</c:v>
                </c:pt>
              </c:strCache>
            </c:strRef>
          </c:tx>
          <c:spPr>
            <a:solidFill>
              <a:srgbClr val="FFC000"/>
            </a:solidFill>
          </c:spPr>
          <c:invertIfNegative val="0"/>
          <c:cat>
            <c:strRef>
              <c:f>Sheet1!$A$2:$A$5</c:f>
              <c:strCache>
                <c:ptCount val="4"/>
                <c:pt idx="0">
                  <c:v>Tree</c:v>
                </c:pt>
                <c:pt idx="1">
                  <c:v>Grass</c:v>
                </c:pt>
                <c:pt idx="2">
                  <c:v>Building</c:v>
                </c:pt>
                <c:pt idx="3">
                  <c:v>Impervious</c:v>
                </c:pt>
              </c:strCache>
            </c:strRef>
          </c:cat>
          <c:val>
            <c:numRef>
              <c:f>Sheet1!$C$2:$C$5</c:f>
              <c:numCache>
                <c:formatCode>General</c:formatCode>
                <c:ptCount val="4"/>
                <c:pt idx="0">
                  <c:v>63.4</c:v>
                </c:pt>
                <c:pt idx="1">
                  <c:v>27</c:v>
                </c:pt>
                <c:pt idx="2">
                  <c:v>4.2</c:v>
                </c:pt>
                <c:pt idx="3">
                  <c:v>5.4</c:v>
                </c:pt>
              </c:numCache>
            </c:numRef>
          </c:val>
        </c:ser>
        <c:ser>
          <c:idx val="2"/>
          <c:order val="2"/>
          <c:tx>
            <c:strRef>
              <c:f>Sheet1!$D$1</c:f>
              <c:strCache>
                <c:ptCount val="1"/>
                <c:pt idx="0">
                  <c:v>2011</c:v>
                </c:pt>
              </c:strCache>
            </c:strRef>
          </c:tx>
          <c:spPr>
            <a:solidFill>
              <a:srgbClr val="C00000"/>
            </a:solidFill>
          </c:spPr>
          <c:invertIfNegative val="0"/>
          <c:cat>
            <c:strRef>
              <c:f>Sheet1!$A$2:$A$5</c:f>
              <c:strCache>
                <c:ptCount val="4"/>
                <c:pt idx="0">
                  <c:v>Tree</c:v>
                </c:pt>
                <c:pt idx="1">
                  <c:v>Grass</c:v>
                </c:pt>
                <c:pt idx="2">
                  <c:v>Building</c:v>
                </c:pt>
                <c:pt idx="3">
                  <c:v>Impervious</c:v>
                </c:pt>
              </c:strCache>
            </c:strRef>
          </c:cat>
          <c:val>
            <c:numRef>
              <c:f>Sheet1!$D$2:$D$5</c:f>
              <c:numCache>
                <c:formatCode>General</c:formatCode>
                <c:ptCount val="4"/>
                <c:pt idx="0">
                  <c:v>59.4</c:v>
                </c:pt>
                <c:pt idx="1">
                  <c:v>23.4</c:v>
                </c:pt>
                <c:pt idx="2">
                  <c:v>8.1999999999999993</c:v>
                </c:pt>
                <c:pt idx="3">
                  <c:v>9</c:v>
                </c:pt>
              </c:numCache>
            </c:numRef>
          </c:val>
        </c:ser>
        <c:dLbls>
          <c:showLegendKey val="0"/>
          <c:showVal val="0"/>
          <c:showCatName val="0"/>
          <c:showSerName val="0"/>
          <c:showPercent val="0"/>
          <c:showBubbleSize val="0"/>
        </c:dLbls>
        <c:gapWidth val="150"/>
        <c:axId val="36979840"/>
        <c:axId val="36981376"/>
      </c:barChart>
      <c:catAx>
        <c:axId val="36979840"/>
        <c:scaling>
          <c:orientation val="minMax"/>
        </c:scaling>
        <c:delete val="0"/>
        <c:axPos val="b"/>
        <c:majorTickMark val="out"/>
        <c:minorTickMark val="none"/>
        <c:tickLblPos val="nextTo"/>
        <c:txPr>
          <a:bodyPr/>
          <a:lstStyle/>
          <a:p>
            <a:pPr>
              <a:defRPr sz="1400" b="1">
                <a:solidFill>
                  <a:srgbClr val="19972E"/>
                </a:solidFill>
              </a:defRPr>
            </a:pPr>
            <a:endParaRPr lang="en-US"/>
          </a:p>
        </c:txPr>
        <c:crossAx val="36981376"/>
        <c:crosses val="autoZero"/>
        <c:auto val="1"/>
        <c:lblAlgn val="ctr"/>
        <c:lblOffset val="100"/>
        <c:noMultiLvlLbl val="0"/>
      </c:catAx>
      <c:valAx>
        <c:axId val="36981376"/>
        <c:scaling>
          <c:orientation val="minMax"/>
        </c:scaling>
        <c:delete val="0"/>
        <c:axPos val="l"/>
        <c:majorGridlines>
          <c:spPr>
            <a:ln>
              <a:solidFill>
                <a:srgbClr val="003300"/>
              </a:solidFill>
            </a:ln>
          </c:spPr>
        </c:majorGridlines>
        <c:numFmt formatCode="#,##0.0" sourceLinked="0"/>
        <c:majorTickMark val="out"/>
        <c:minorTickMark val="in"/>
        <c:tickLblPos val="nextTo"/>
        <c:txPr>
          <a:bodyPr/>
          <a:lstStyle/>
          <a:p>
            <a:pPr>
              <a:defRPr sz="1200" b="1">
                <a:solidFill>
                  <a:srgbClr val="19972E"/>
                </a:solidFill>
              </a:defRPr>
            </a:pPr>
            <a:endParaRPr lang="en-US"/>
          </a:p>
        </c:txPr>
        <c:crossAx val="36979840"/>
        <c:crosses val="autoZero"/>
        <c:crossBetween val="between"/>
      </c:valAx>
    </c:plotArea>
    <c:legend>
      <c:legendPos val="r"/>
      <c:layout>
        <c:manualLayout>
          <c:xMode val="edge"/>
          <c:yMode val="edge"/>
          <c:x val="0.8796704034388676"/>
          <c:y val="0.18500550829697271"/>
          <c:w val="0.11815057146396768"/>
          <c:h val="0.58072104089147691"/>
        </c:manualLayout>
      </c:layout>
      <c:overlay val="0"/>
      <c:txPr>
        <a:bodyPr/>
        <a:lstStyle/>
        <a:p>
          <a:pPr>
            <a:defRPr sz="1400" b="1">
              <a:solidFill>
                <a:srgbClr val="19972E"/>
              </a:solidFill>
            </a:defRPr>
          </a:pPr>
          <a:endParaRPr lang="en-US"/>
        </a:p>
      </c:txPr>
    </c:legend>
    <c:plotVisOnly val="1"/>
    <c:dispBlanksAs val="gap"/>
    <c:showDLblsOverMax val="0"/>
  </c:chart>
  <c:spPr>
    <a:solidFill>
      <a:schemeClr val="bg1"/>
    </a:solidFill>
    <a:effectLst>
      <a:glow rad="571500">
        <a:srgbClr val="19972E">
          <a:alpha val="13000"/>
        </a:srgbClr>
      </a:glow>
    </a:effectLst>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0.57522</cdr:x>
      <cdr:y>0.12971</cdr:y>
    </cdr:from>
    <cdr:to>
      <cdr:x>1</cdr:x>
      <cdr:y>0.53138</cdr:y>
    </cdr:to>
    <cdr:sp macro="" textlink="">
      <cdr:nvSpPr>
        <cdr:cNvPr id="2" name="TextBox 1"/>
        <cdr:cNvSpPr txBox="1"/>
      </cdr:nvSpPr>
      <cdr:spPr>
        <a:xfrm xmlns:a="http://schemas.openxmlformats.org/drawingml/2006/main">
          <a:off x="1362075" y="2952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8F5F8138-E254-4D96-9BDE-6CCA2B053557}" type="datetimeFigureOut">
              <a:rPr lang="en-CA" smtClean="0"/>
              <a:t>04/07/2017</a:t>
            </a:fld>
            <a:endParaRPr lang="en-CA"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fld id="{ED554374-77C3-4FFF-90F8-F609169C4B15}" type="slidenum">
              <a:rPr lang="en-CA" smtClean="0"/>
              <a:t>‹#›</a:t>
            </a:fld>
            <a:endParaRPr lang="en-CA" dirty="0"/>
          </a:p>
        </p:txBody>
      </p:sp>
    </p:spTree>
    <p:extLst>
      <p:ext uri="{BB962C8B-B14F-4D97-AF65-F5344CB8AC3E}">
        <p14:creationId xmlns:p14="http://schemas.microsoft.com/office/powerpoint/2010/main" val="696606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CA" dirty="0"/>
          </a:p>
        </p:txBody>
      </p:sp>
      <p:sp>
        <p:nvSpPr>
          <p:cNvPr id="717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CA" dirty="0"/>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717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CA" dirty="0"/>
          </a:p>
        </p:txBody>
      </p:sp>
      <p:sp>
        <p:nvSpPr>
          <p:cNvPr id="717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BA0FB216-EE30-4C77-9103-C4CDD43D39F6}" type="slidenum">
              <a:rPr lang="en-CA"/>
              <a:pPr>
                <a:defRPr/>
              </a:pPr>
              <a:t>‹#›</a:t>
            </a:fld>
            <a:endParaRPr lang="en-CA" dirty="0"/>
          </a:p>
        </p:txBody>
      </p:sp>
    </p:spTree>
    <p:extLst>
      <p:ext uri="{BB962C8B-B14F-4D97-AF65-F5344CB8AC3E}">
        <p14:creationId xmlns:p14="http://schemas.microsoft.com/office/powerpoint/2010/main" val="17277443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CA" dirty="0" smtClean="0"/>
          </a:p>
          <a:p>
            <a:r>
              <a:rPr lang="en-US" dirty="0" smtClean="0"/>
              <a:t>T</a:t>
            </a:r>
            <a:r>
              <a:rPr lang="en-CA" dirty="0" smtClean="0"/>
              <a:t>hanks, rod</a:t>
            </a:r>
            <a:r>
              <a:rPr lang="en-US" dirty="0" smtClean="0"/>
              <a:t>…</a:t>
            </a:r>
            <a:endParaRPr lang="en-CA" dirty="0"/>
          </a:p>
        </p:txBody>
      </p:sp>
      <p:sp>
        <p:nvSpPr>
          <p:cNvPr id="4" name="Slide Number Placeholder 3"/>
          <p:cNvSpPr>
            <a:spLocks noGrp="1"/>
          </p:cNvSpPr>
          <p:nvPr>
            <p:ph type="sldNum" sz="quarter" idx="10"/>
          </p:nvPr>
        </p:nvSpPr>
        <p:spPr/>
        <p:txBody>
          <a:bodyPr/>
          <a:lstStyle/>
          <a:p>
            <a:fld id="{86224CEA-F377-4CFA-A703-1BB26D20EB11}" type="slidenum">
              <a:rPr lang="en-CA" smtClean="0">
                <a:solidFill>
                  <a:prstClr val="black"/>
                </a:solidFill>
              </a:rPr>
              <a:pPr/>
              <a:t>1</a:t>
            </a:fld>
            <a:endParaRPr lang="en-CA" dirty="0">
              <a:solidFill>
                <a:prstClr val="black"/>
              </a:solidFill>
            </a:endParaRPr>
          </a:p>
        </p:txBody>
      </p:sp>
    </p:spTree>
    <p:extLst>
      <p:ext uri="{BB962C8B-B14F-4D97-AF65-F5344CB8AC3E}">
        <p14:creationId xmlns:p14="http://schemas.microsoft.com/office/powerpoint/2010/main" val="415591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Franklin Gothic Book" panose="020B0503020102020204" pitchFamily="34" charset="0"/>
              </a:rPr>
              <a:t>MR already</a:t>
            </a:r>
            <a:r>
              <a:rPr lang="en-US" sz="1200" baseline="0" dirty="0" smtClean="0">
                <a:latin typeface="Franklin Gothic Book" panose="020B0503020102020204" pitchFamily="34" charset="0"/>
              </a:rPr>
              <a:t> has an</a:t>
            </a:r>
            <a:r>
              <a:rPr lang="en-US" sz="1200" dirty="0" smtClean="0">
                <a:latin typeface="Franklin Gothic Book" panose="020B0503020102020204" pitchFamily="34" charset="0"/>
              </a:rPr>
              <a:t> existing inventory of street trees, so all we would need to do is</a:t>
            </a:r>
            <a:r>
              <a:rPr lang="en-US" sz="1200" baseline="0" dirty="0" smtClean="0">
                <a:latin typeface="Franklin Gothic Book" panose="020B0503020102020204" pitchFamily="34" charset="0"/>
              </a:rPr>
              <a:t> </a:t>
            </a:r>
            <a:r>
              <a:rPr lang="en-US" sz="1200" dirty="0" smtClean="0">
                <a:latin typeface="Franklin Gothic Book" panose="020B0503020102020204" pitchFamily="34" charset="0"/>
              </a:rPr>
              <a:t>add height and diameters to the data tables,</a:t>
            </a:r>
            <a:r>
              <a:rPr lang="en-US" sz="1200" baseline="0" dirty="0" smtClean="0">
                <a:latin typeface="Franklin Gothic Book" panose="020B0503020102020204" pitchFamily="34" charset="0"/>
              </a:rPr>
              <a:t> and we could </a:t>
            </a:r>
            <a:r>
              <a:rPr lang="en-US" sz="1200" dirty="0" smtClean="0">
                <a:latin typeface="Franklin Gothic Book" panose="020B0503020102020204" pitchFamily="34" charset="0"/>
              </a:rPr>
              <a:t>extrapolate natural capital values.  </a:t>
            </a:r>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10</a:t>
            </a:fld>
            <a:endParaRPr lang="en-CA" dirty="0"/>
          </a:p>
        </p:txBody>
      </p:sp>
    </p:spTree>
    <p:extLst>
      <p:ext uri="{BB962C8B-B14F-4D97-AF65-F5344CB8AC3E}">
        <p14:creationId xmlns:p14="http://schemas.microsoft.com/office/powerpoint/2010/main" val="315879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11</a:t>
            </a:fld>
            <a:endParaRPr lang="en-CA" dirty="0"/>
          </a:p>
        </p:txBody>
      </p:sp>
    </p:spTree>
    <p:extLst>
      <p:ext uri="{BB962C8B-B14F-4D97-AF65-F5344CB8AC3E}">
        <p14:creationId xmlns:p14="http://schemas.microsoft.com/office/powerpoint/2010/main" val="398100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percentages can then be translated to determine air pollution reduction and carbon sequestration.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12</a:t>
            </a:fld>
            <a:endParaRPr lang="en-CA" dirty="0"/>
          </a:p>
        </p:txBody>
      </p:sp>
    </p:spTree>
    <p:extLst>
      <p:ext uri="{BB962C8B-B14F-4D97-AF65-F5344CB8AC3E}">
        <p14:creationId xmlns:p14="http://schemas.microsoft.com/office/powerpoint/2010/main" val="264321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13</a:t>
            </a:fld>
            <a:endParaRPr lang="en-CA" dirty="0"/>
          </a:p>
        </p:txBody>
      </p:sp>
    </p:spTree>
    <p:extLst>
      <p:ext uri="{BB962C8B-B14F-4D97-AF65-F5344CB8AC3E}">
        <p14:creationId xmlns:p14="http://schemas.microsoft.com/office/powerpoint/2010/main" val="18862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randomly generates the points, you enter the type of cover class you want</a:t>
            </a:r>
            <a:r>
              <a:rPr lang="en-US" baseline="0" dirty="0" smtClean="0"/>
              <a:t> to identify, </a:t>
            </a:r>
            <a:r>
              <a:rPr lang="en-US" dirty="0" smtClean="0"/>
              <a:t>then you can export those points into Google Earth</a:t>
            </a:r>
            <a:r>
              <a:rPr lang="en-US" baseline="0" dirty="0" smtClean="0"/>
              <a:t> to compare the change over the years.</a:t>
            </a:r>
          </a:p>
          <a:p>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14</a:t>
            </a:fld>
            <a:endParaRPr lang="en-CA" dirty="0"/>
          </a:p>
        </p:txBody>
      </p:sp>
    </p:spTree>
    <p:extLst>
      <p:ext uri="{BB962C8B-B14F-4D97-AF65-F5344CB8AC3E}">
        <p14:creationId xmlns:p14="http://schemas.microsoft.com/office/powerpoint/2010/main" val="3062225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15</a:t>
            </a:fld>
            <a:endParaRPr lang="en-CA" dirty="0"/>
          </a:p>
        </p:txBody>
      </p:sp>
    </p:spTree>
    <p:extLst>
      <p:ext uri="{BB962C8B-B14F-4D97-AF65-F5344CB8AC3E}">
        <p14:creationId xmlns:p14="http://schemas.microsoft.com/office/powerpoint/2010/main" val="407640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16</a:t>
            </a:fld>
            <a:endParaRPr lang="en-CA" dirty="0"/>
          </a:p>
        </p:txBody>
      </p:sp>
    </p:spTree>
    <p:extLst>
      <p:ext uri="{BB962C8B-B14F-4D97-AF65-F5344CB8AC3E}">
        <p14:creationId xmlns:p14="http://schemas.microsoft.com/office/powerpoint/2010/main" val="556428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ten years, a loss</a:t>
            </a:r>
            <a:r>
              <a:rPr lang="en-US" baseline="0" dirty="0" smtClean="0"/>
              <a:t> of about 4% tree cover equates to an approximately loss of $170,500.  In 17 years, a loss of about 13% tree cover equates to an approximate loss of $587,200.</a:t>
            </a:r>
          </a:p>
          <a:p>
            <a:r>
              <a:rPr lang="en-US" baseline="0" dirty="0" smtClean="0"/>
              <a:t>Note that this is only the values calculated by the </a:t>
            </a:r>
            <a:r>
              <a:rPr lang="en-US" baseline="0" dirty="0" err="1" smtClean="0"/>
              <a:t>i</a:t>
            </a:r>
            <a:r>
              <a:rPr lang="en-US" baseline="0" dirty="0" smtClean="0"/>
              <a:t>-Tree Canopy program.  If you consider the additional services such as climate regulation ($1709/ha), flood protection ($1,502/ha), water supply ($1,809/ha), pollination ($1,669/ha) and recreation ($127/ha), the values of the ecosystem services provided by the trees in increased significantly.  </a:t>
            </a: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17</a:t>
            </a:fld>
            <a:endParaRPr lang="en-CA" dirty="0"/>
          </a:p>
        </p:txBody>
      </p:sp>
    </p:spTree>
    <p:extLst>
      <p:ext uri="{BB962C8B-B14F-4D97-AF65-F5344CB8AC3E}">
        <p14:creationId xmlns:p14="http://schemas.microsoft.com/office/powerpoint/2010/main" val="19243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baseline="0" dirty="0" smtClean="0"/>
              <a:t>There are many different ways to display quantifiable data, not all of which need to be graphs and graphs of numbers</a:t>
            </a:r>
          </a:p>
          <a:p>
            <a:pPr marL="174708" indent="-174708">
              <a:buFontTx/>
              <a:buChar char="-"/>
            </a:pPr>
            <a:r>
              <a:rPr lang="en-US" baseline="0" dirty="0" smtClean="0"/>
              <a:t>This is dependent on the level of change in a study, but because we lost/gained a significant number we are able to display charts as a means of visual representation of our data</a:t>
            </a:r>
          </a:p>
          <a:p>
            <a:pPr marL="174708" indent="-174708">
              <a:buFontTx/>
              <a:buChar char="-"/>
            </a:pPr>
            <a:r>
              <a:rPr lang="en-US" baseline="0" dirty="0" smtClean="0"/>
              <a:t>The Building class cover is any roofed structures, so this can include sheds and detached garages., while impervious is all streets, sidewalks, and driveways that are pavement covered. </a:t>
            </a:r>
          </a:p>
          <a:p>
            <a:pPr marL="174708" indent="-174708">
              <a:buFontTx/>
              <a:buChar char="-"/>
            </a:pPr>
            <a:r>
              <a:rPr lang="en-US" baseline="0" dirty="0" smtClean="0"/>
              <a:t>The grass land cover did change from 2000-2004 but ended up equaling out due to cleared land being replaced with impervious or building covers. </a:t>
            </a:r>
          </a:p>
          <a:p>
            <a:pPr marL="174708" indent="-174708">
              <a:buFontTx/>
              <a:buChar char="-"/>
            </a:pPr>
            <a:r>
              <a:rPr lang="en-US" baseline="0" dirty="0" smtClean="0"/>
              <a:t>Benefits are in Canadian Dollars, as you can see the carbon storage, which is a one time loss, accounts for a large percentage of total benefit dollars lost. </a:t>
            </a:r>
          </a:p>
          <a:p>
            <a:pPr marL="174708" indent="-174708">
              <a:buFontTx/>
              <a:buChar char="-"/>
            </a:pPr>
            <a:r>
              <a:rPr lang="en-US" baseline="0" dirty="0" smtClean="0"/>
              <a:t>Many of our species (Douglas fir, western hemlock, maple (big leaf and red)) are high benefit trees for ground ozone and particulate matter 2.5 (fine), considering this information, it would be interesting to see losses and composition in hedgerows between agricultural land in Maple Ridge as well, as many fields lay fallow in circulation, without vegetation cover </a:t>
            </a:r>
          </a:p>
        </p:txBody>
      </p:sp>
      <p:sp>
        <p:nvSpPr>
          <p:cNvPr id="4" name="Slide Number Placeholder 3"/>
          <p:cNvSpPr>
            <a:spLocks noGrp="1"/>
          </p:cNvSpPr>
          <p:nvPr>
            <p:ph type="sldNum" sz="quarter" idx="10"/>
          </p:nvPr>
        </p:nvSpPr>
        <p:spPr/>
        <p:txBody>
          <a:bodyPr/>
          <a:lstStyle/>
          <a:p>
            <a:pPr>
              <a:defRPr/>
            </a:pPr>
            <a:fld id="{8397BFED-72E4-403F-9D39-ADF16831A27E}" type="slidenum">
              <a:rPr lang="en-GB" altLang="en-US" smtClean="0"/>
              <a:pPr>
                <a:defRPr/>
              </a:pPr>
              <a:t>18</a:t>
            </a:fld>
            <a:endParaRPr lang="en-GB" altLang="en-US"/>
          </a:p>
        </p:txBody>
      </p:sp>
    </p:spTree>
    <p:extLst>
      <p:ext uri="{BB962C8B-B14F-4D97-AF65-F5344CB8AC3E}">
        <p14:creationId xmlns:p14="http://schemas.microsoft.com/office/powerpoint/2010/main" val="886545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baseline="0" dirty="0" smtClean="0"/>
              <a:t>Earlier years start on the left, to the latest in the right (green to red)</a:t>
            </a:r>
          </a:p>
          <a:p>
            <a:pPr marL="174708" indent="-174708">
              <a:buFontTx/>
              <a:buChar char="-"/>
            </a:pPr>
            <a:r>
              <a:rPr lang="en-US" baseline="0" dirty="0" smtClean="0"/>
              <a:t>10% loss of tree cover</a:t>
            </a:r>
          </a:p>
          <a:p>
            <a:pPr marL="174708" indent="-174708">
              <a:buFontTx/>
              <a:buChar char="-"/>
            </a:pPr>
            <a:r>
              <a:rPr lang="en-US" baseline="0" dirty="0" smtClean="0"/>
              <a:t>Grass land cover class also included bare ground, so grass cover class temporarily increased as the land was cleared, then levelled out as the land was replaced with buildings and roads</a:t>
            </a:r>
          </a:p>
          <a:p>
            <a:pPr marL="174708" indent="-174708">
              <a:buFontTx/>
              <a:buChar char="-"/>
            </a:pPr>
            <a:r>
              <a:rPr lang="en-US" baseline="0" dirty="0" smtClean="0"/>
              <a:t>Impervious and building cover increases and simultaneously and equally</a:t>
            </a:r>
          </a:p>
          <a:p>
            <a:pPr marL="174708" indent="-174708">
              <a:buFontTx/>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8397BFED-72E4-403F-9D39-ADF16831A27E}" type="slidenum">
              <a:rPr lang="en-GB" altLang="en-US" smtClean="0"/>
              <a:pPr>
                <a:defRPr/>
              </a:pPr>
              <a:t>19</a:t>
            </a:fld>
            <a:endParaRPr lang="en-GB" altLang="en-US"/>
          </a:p>
        </p:txBody>
      </p:sp>
    </p:spTree>
    <p:extLst>
      <p:ext uri="{BB962C8B-B14F-4D97-AF65-F5344CB8AC3E}">
        <p14:creationId xmlns:p14="http://schemas.microsoft.com/office/powerpoint/2010/main" val="88654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CA" dirty="0"/>
          </a:p>
        </p:txBody>
      </p:sp>
      <p:sp>
        <p:nvSpPr>
          <p:cNvPr id="4" name="Slide Number Placeholder 3"/>
          <p:cNvSpPr>
            <a:spLocks noGrp="1"/>
          </p:cNvSpPr>
          <p:nvPr>
            <p:ph type="sldNum" sz="quarter" idx="10"/>
          </p:nvPr>
        </p:nvSpPr>
        <p:spPr/>
        <p:txBody>
          <a:bodyPr/>
          <a:lstStyle/>
          <a:p>
            <a:fld id="{86224CEA-F377-4CFA-A703-1BB26D20EB11}" type="slidenum">
              <a:rPr lang="en-CA" smtClean="0">
                <a:solidFill>
                  <a:prstClr val="black"/>
                </a:solidFill>
              </a:rPr>
              <a:pPr/>
              <a:t>2</a:t>
            </a:fld>
            <a:endParaRPr lang="en-CA" dirty="0">
              <a:solidFill>
                <a:prstClr val="black"/>
              </a:solidFill>
            </a:endParaRPr>
          </a:p>
        </p:txBody>
      </p:sp>
    </p:spTree>
    <p:extLst>
      <p:ext uri="{BB962C8B-B14F-4D97-AF65-F5344CB8AC3E}">
        <p14:creationId xmlns:p14="http://schemas.microsoft.com/office/powerpoint/2010/main" val="105503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fr-FR" dirty="0" smtClean="0"/>
              <a:t>’</a:t>
            </a:r>
            <a:r>
              <a:rPr lang="en-US" dirty="0" smtClean="0"/>
              <a:t>s</a:t>
            </a:r>
            <a:r>
              <a:rPr lang="en-US" baseline="0" dirty="0" smtClean="0"/>
              <a:t> interesting about Silver Valley is that it’s approximately 640 ha, and the City owns about 170 ha.  There is a great opportunity to direct the development within the Forest Hamlet to set an example for the developers and conserve as many trees as possible in order to not lose all of the ecosystem services that are currently going un-accounted for.  If you were to develop these lands and only consider the cost of new infrastructure for roads, sanitary systems, storm drainage and water, then you may come up with a value to make it profitable to develop.  However, if you consider the services being provided by the trees that would be lost each year, then that profit quickly becomes a loss for the city overall.</a:t>
            </a: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20</a:t>
            </a:fld>
            <a:endParaRPr lang="en-CA" dirty="0"/>
          </a:p>
        </p:txBody>
      </p:sp>
    </p:spTree>
    <p:extLst>
      <p:ext uri="{BB962C8B-B14F-4D97-AF65-F5344CB8AC3E}">
        <p14:creationId xmlns:p14="http://schemas.microsoft.com/office/powerpoint/2010/main" val="2468983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21</a:t>
            </a:fld>
            <a:endParaRPr lang="en-CA" dirty="0"/>
          </a:p>
        </p:txBody>
      </p:sp>
    </p:spTree>
    <p:extLst>
      <p:ext uri="{BB962C8B-B14F-4D97-AF65-F5344CB8AC3E}">
        <p14:creationId xmlns:p14="http://schemas.microsoft.com/office/powerpoint/2010/main" val="1950325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22</a:t>
            </a:fld>
            <a:endParaRPr lang="en-CA" dirty="0"/>
          </a:p>
        </p:txBody>
      </p:sp>
    </p:spTree>
    <p:extLst>
      <p:ext uri="{BB962C8B-B14F-4D97-AF65-F5344CB8AC3E}">
        <p14:creationId xmlns:p14="http://schemas.microsoft.com/office/powerpoint/2010/main" val="2111688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23</a:t>
            </a:fld>
            <a:endParaRPr lang="en-CA" dirty="0"/>
          </a:p>
        </p:txBody>
      </p:sp>
    </p:spTree>
    <p:extLst>
      <p:ext uri="{BB962C8B-B14F-4D97-AF65-F5344CB8AC3E}">
        <p14:creationId xmlns:p14="http://schemas.microsoft.com/office/powerpoint/2010/main" val="21852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3</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4</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5</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6</a:t>
            </a:fld>
            <a:endParaRPr lang="en-CA" dirty="0"/>
          </a:p>
        </p:txBody>
      </p:sp>
    </p:spTree>
    <p:extLst>
      <p:ext uri="{BB962C8B-B14F-4D97-AF65-F5344CB8AC3E}">
        <p14:creationId xmlns:p14="http://schemas.microsoft.com/office/powerpoint/2010/main" val="130928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indent="-171450">
              <a:buFont typeface="Arial"/>
              <a:buChar char="•"/>
            </a:pPr>
            <a:endParaRPr lang="en-CA" baseline="0" dirty="0" smtClean="0"/>
          </a:p>
        </p:txBody>
      </p:sp>
      <p:sp>
        <p:nvSpPr>
          <p:cNvPr id="4" name="Slide Number Placeholder 3"/>
          <p:cNvSpPr>
            <a:spLocks noGrp="1"/>
          </p:cNvSpPr>
          <p:nvPr>
            <p:ph type="sldNum" sz="quarter" idx="10"/>
          </p:nvPr>
        </p:nvSpPr>
        <p:spPr/>
        <p:txBody>
          <a:bodyPr/>
          <a:lstStyle/>
          <a:p>
            <a:fld id="{86224CEA-F377-4CFA-A703-1BB26D20EB11}" type="slidenum">
              <a:rPr lang="en-CA" smtClean="0">
                <a:solidFill>
                  <a:prstClr val="black"/>
                </a:solidFill>
              </a:rPr>
              <a:pPr/>
              <a:t>7</a:t>
            </a:fld>
            <a:endParaRPr lang="en-CA" dirty="0">
              <a:solidFill>
                <a:prstClr val="black"/>
              </a:solidFill>
            </a:endParaRPr>
          </a:p>
        </p:txBody>
      </p:sp>
    </p:spTree>
    <p:extLst>
      <p:ext uri="{BB962C8B-B14F-4D97-AF65-F5344CB8AC3E}">
        <p14:creationId xmlns:p14="http://schemas.microsoft.com/office/powerpoint/2010/main" val="1055033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8</a:t>
            </a:fld>
            <a:endParaRPr lang="en-CA" dirty="0"/>
          </a:p>
        </p:txBody>
      </p:sp>
    </p:spTree>
    <p:extLst>
      <p:ext uri="{BB962C8B-B14F-4D97-AF65-F5344CB8AC3E}">
        <p14:creationId xmlns:p14="http://schemas.microsoft.com/office/powerpoint/2010/main" val="9536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0FB216-EE30-4C77-9103-C4CDD43D39F6}" type="slidenum">
              <a:rPr lang="en-CA" smtClean="0"/>
              <a:pPr>
                <a:defRPr/>
              </a:pPr>
              <a:t>9</a:t>
            </a:fld>
            <a:endParaRPr lang="en-CA" dirty="0"/>
          </a:p>
        </p:txBody>
      </p:sp>
    </p:spTree>
    <p:extLst>
      <p:ext uri="{BB962C8B-B14F-4D97-AF65-F5344CB8AC3E}">
        <p14:creationId xmlns:p14="http://schemas.microsoft.com/office/powerpoint/2010/main" val="4012031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1"/>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1"/>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11" descr="MRBC_H_Leaves_cmyk"/>
          <p:cNvPicPr>
            <a:picLocks noChangeAspect="1" noChangeArrowheads="1"/>
          </p:cNvPicPr>
          <p:nvPr/>
        </p:nvPicPr>
        <p:blipFill>
          <a:blip r:embed="rId2" cstate="print"/>
          <a:srcRect/>
          <a:stretch>
            <a:fillRect/>
          </a:stretch>
        </p:blipFill>
        <p:spPr bwMode="auto">
          <a:xfrm>
            <a:off x="7667626" y="46567"/>
            <a:ext cx="1508125" cy="1653117"/>
          </a:xfrm>
          <a:prstGeom prst="rect">
            <a:avLst/>
          </a:prstGeom>
          <a:noFill/>
          <a:ln w="9525">
            <a:noFill/>
            <a:miter lim="800000"/>
            <a:headEnd/>
            <a:tailEnd/>
          </a:ln>
        </p:spPr>
      </p:pic>
      <p:pic>
        <p:nvPicPr>
          <p:cNvPr id="5" name="Picture 8" descr="Logo element - lines"/>
          <p:cNvPicPr>
            <a:picLocks noChangeAspect="1" noChangeArrowheads="1"/>
          </p:cNvPicPr>
          <p:nvPr/>
        </p:nvPicPr>
        <p:blipFill>
          <a:blip r:embed="rId3" cstate="print"/>
          <a:srcRect l="52925" t="30638" r="29382" b="22716"/>
          <a:stretch>
            <a:fillRect/>
          </a:stretch>
        </p:blipFill>
        <p:spPr bwMode="auto">
          <a:xfrm>
            <a:off x="1" y="5317067"/>
            <a:ext cx="2339975" cy="1540933"/>
          </a:xfrm>
          <a:prstGeom prst="rect">
            <a:avLst/>
          </a:prstGeom>
          <a:noFill/>
          <a:ln w="9525">
            <a:noFill/>
            <a:miter lim="800000"/>
            <a:headEnd/>
            <a:tailEnd/>
          </a:ln>
        </p:spPr>
      </p:pic>
      <p:pic>
        <p:nvPicPr>
          <p:cNvPr id="6" name="Picture 7" descr="MRBC_V_cmyk"/>
          <p:cNvPicPr>
            <a:picLocks noChangeAspect="1" noChangeArrowheads="1"/>
          </p:cNvPicPr>
          <p:nvPr/>
        </p:nvPicPr>
        <p:blipFill>
          <a:blip r:embed="rId4" cstate="print"/>
          <a:srcRect/>
          <a:stretch>
            <a:fillRect/>
          </a:stretch>
        </p:blipFill>
        <p:spPr bwMode="auto">
          <a:xfrm>
            <a:off x="8281988" y="6096000"/>
            <a:ext cx="862012" cy="762000"/>
          </a:xfrm>
          <a:prstGeom prst="rect">
            <a:avLst/>
          </a:prstGeom>
          <a:noFill/>
          <a:ln w="9525">
            <a:noFill/>
            <a:miter lim="800000"/>
            <a:headEnd/>
            <a:tailEnd/>
          </a:ln>
        </p:spPr>
      </p:pic>
      <p:sp>
        <p:nvSpPr>
          <p:cNvPr id="48130" name="Rectangle 2"/>
          <p:cNvSpPr>
            <a:spLocks noGrp="1" noChangeArrowheads="1"/>
          </p:cNvSpPr>
          <p:nvPr>
            <p:ph type="ctrTitle"/>
          </p:nvPr>
        </p:nvSpPr>
        <p:spPr>
          <a:xfrm>
            <a:off x="685800" y="1095377"/>
            <a:ext cx="7772400" cy="1470025"/>
          </a:xfrm>
        </p:spPr>
        <p:txBody>
          <a:bodyPr/>
          <a:lstStyle>
            <a:lvl1pPr>
              <a:defRPr/>
            </a:lvl1pPr>
          </a:lstStyle>
          <a:p>
            <a:r>
              <a:rPr lang="en-US" smtClean="0"/>
              <a:t>Click to edit Master title style</a:t>
            </a:r>
            <a:endParaRPr lang="en-CA"/>
          </a:p>
        </p:txBody>
      </p:sp>
      <p:sp>
        <p:nvSpPr>
          <p:cNvPr id="48131" name="Rectangle 3"/>
          <p:cNvSpPr>
            <a:spLocks noGrp="1" noChangeArrowheads="1"/>
          </p:cNvSpPr>
          <p:nvPr>
            <p:ph type="subTitle" idx="1"/>
          </p:nvPr>
        </p:nvSpPr>
        <p:spPr>
          <a:xfrm>
            <a:off x="1371600" y="2971800"/>
            <a:ext cx="6400800" cy="1752600"/>
          </a:xfrm>
        </p:spPr>
        <p:txBody>
          <a:bodyPr/>
          <a:lstStyle>
            <a:lvl1pPr marL="0" indent="0" algn="ctr">
              <a:buFontTx/>
              <a:buNone/>
              <a:defRPr/>
            </a:lvl1pPr>
          </a:lstStyle>
          <a:p>
            <a:r>
              <a:rPr lang="en-US" smtClean="0"/>
              <a:t>Click to edit Master subtitle style</a:t>
            </a:r>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1027" name="Rectangle 3"/>
          <p:cNvSpPr>
            <a:spLocks noGrp="1" noChangeArrowheads="1"/>
          </p:cNvSpPr>
          <p:nvPr>
            <p:ph type="body" idx="1"/>
          </p:nvPr>
        </p:nvSpPr>
        <p:spPr bwMode="auto">
          <a:xfrm>
            <a:off x="468313" y="17018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0"/>
            <a:r>
              <a:rPr lang="en-CA" smtClean="0"/>
              <a:t>Second level</a:t>
            </a:r>
          </a:p>
          <a:p>
            <a:pPr lvl="2"/>
            <a:r>
              <a:rPr lang="en-CA" smtClean="0"/>
              <a:t>Third level</a:t>
            </a:r>
          </a:p>
          <a:p>
            <a:pPr lvl="3"/>
            <a:r>
              <a:rPr lang="en-CA" smtClean="0"/>
              <a:t>Fourth level</a:t>
            </a:r>
          </a:p>
          <a:p>
            <a:pPr lvl="4"/>
            <a:r>
              <a:rPr lang="en-CA" smtClean="0"/>
              <a:t>Fifth level</a:t>
            </a:r>
          </a:p>
        </p:txBody>
      </p:sp>
      <p:sp>
        <p:nvSpPr>
          <p:cNvPr id="4100" name="Line 4"/>
          <p:cNvSpPr>
            <a:spLocks noChangeShapeType="1"/>
          </p:cNvSpPr>
          <p:nvPr/>
        </p:nvSpPr>
        <p:spPr bwMode="auto">
          <a:xfrm>
            <a:off x="457200" y="251884"/>
            <a:ext cx="0" cy="6248400"/>
          </a:xfrm>
          <a:prstGeom prst="line">
            <a:avLst/>
          </a:prstGeom>
          <a:noFill/>
          <a:ln w="25400" cap="sq">
            <a:solidFill>
              <a:srgbClr val="A50021"/>
            </a:solidFill>
            <a:round/>
            <a:headEnd/>
            <a:tailEnd/>
          </a:ln>
          <a:effectLst/>
        </p:spPr>
        <p:txBody>
          <a:bodyPr wrap="none" anchor="ctr"/>
          <a:lstStyle/>
          <a:p>
            <a:pPr>
              <a:defRPr/>
            </a:pPr>
            <a:endParaRPr lang="en-US" dirty="0"/>
          </a:p>
        </p:txBody>
      </p:sp>
      <p:cxnSp>
        <p:nvCxnSpPr>
          <p:cNvPr id="9" name="Straight Connector 8"/>
          <p:cNvCxnSpPr/>
          <p:nvPr/>
        </p:nvCxnSpPr>
        <p:spPr>
          <a:xfrm flipV="1">
            <a:off x="457200" y="6504518"/>
            <a:ext cx="7816850" cy="4233"/>
          </a:xfrm>
          <a:prstGeom prst="line">
            <a:avLst/>
          </a:prstGeom>
          <a:ln w="25400">
            <a:solidFill>
              <a:srgbClr val="A50021"/>
            </a:solidFill>
          </a:ln>
        </p:spPr>
        <p:style>
          <a:lnRef idx="1">
            <a:schemeClr val="accent1"/>
          </a:lnRef>
          <a:fillRef idx="0">
            <a:schemeClr val="accent1"/>
          </a:fillRef>
          <a:effectRef idx="0">
            <a:schemeClr val="accent1"/>
          </a:effectRef>
          <a:fontRef idx="minor">
            <a:schemeClr val="tx1"/>
          </a:fontRef>
        </p:style>
      </p:cxnSp>
      <p:pic>
        <p:nvPicPr>
          <p:cNvPr id="1030" name="Picture 6" descr="MRBC_H_cmyk.jpg"/>
          <p:cNvPicPr>
            <a:picLocks noChangeAspect="1"/>
          </p:cNvPicPr>
          <p:nvPr/>
        </p:nvPicPr>
        <p:blipFill>
          <a:blip r:embed="rId13" cstate="print"/>
          <a:srcRect/>
          <a:stretch>
            <a:fillRect/>
          </a:stretch>
        </p:blipFill>
        <p:spPr bwMode="auto">
          <a:xfrm>
            <a:off x="6880225" y="5943600"/>
            <a:ext cx="1905000" cy="635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eaLnBrk="0" fontAlgn="base" hangingPunct="0">
        <a:spcBef>
          <a:spcPct val="0"/>
        </a:spcBef>
        <a:spcAft>
          <a:spcPct val="0"/>
        </a:spcAft>
        <a:defRPr sz="4200" b="1">
          <a:solidFill>
            <a:srgbClr val="A50021"/>
          </a:solidFill>
          <a:latin typeface="+mj-lt"/>
          <a:ea typeface="+mj-ea"/>
          <a:cs typeface="+mj-cs"/>
        </a:defRPr>
      </a:lvl1pPr>
      <a:lvl2pPr algn="ctr" rtl="0" eaLnBrk="0" fontAlgn="base" hangingPunct="0">
        <a:spcBef>
          <a:spcPct val="0"/>
        </a:spcBef>
        <a:spcAft>
          <a:spcPct val="0"/>
        </a:spcAft>
        <a:defRPr sz="4200" b="1">
          <a:solidFill>
            <a:srgbClr val="A50021"/>
          </a:solidFill>
          <a:latin typeface="Franklin Gothic Book" pitchFamily="34" charset="0"/>
        </a:defRPr>
      </a:lvl2pPr>
      <a:lvl3pPr algn="ctr" rtl="0" eaLnBrk="0" fontAlgn="base" hangingPunct="0">
        <a:spcBef>
          <a:spcPct val="0"/>
        </a:spcBef>
        <a:spcAft>
          <a:spcPct val="0"/>
        </a:spcAft>
        <a:defRPr sz="4200" b="1">
          <a:solidFill>
            <a:srgbClr val="A50021"/>
          </a:solidFill>
          <a:latin typeface="Franklin Gothic Book" pitchFamily="34" charset="0"/>
        </a:defRPr>
      </a:lvl3pPr>
      <a:lvl4pPr algn="ctr" rtl="0" eaLnBrk="0" fontAlgn="base" hangingPunct="0">
        <a:spcBef>
          <a:spcPct val="0"/>
        </a:spcBef>
        <a:spcAft>
          <a:spcPct val="0"/>
        </a:spcAft>
        <a:defRPr sz="4200" b="1">
          <a:solidFill>
            <a:srgbClr val="A50021"/>
          </a:solidFill>
          <a:latin typeface="Franklin Gothic Book" pitchFamily="34" charset="0"/>
        </a:defRPr>
      </a:lvl4pPr>
      <a:lvl5pPr algn="ctr" rtl="0" eaLnBrk="0" fontAlgn="base" hangingPunct="0">
        <a:spcBef>
          <a:spcPct val="0"/>
        </a:spcBef>
        <a:spcAft>
          <a:spcPct val="0"/>
        </a:spcAft>
        <a:defRPr sz="4200" b="1">
          <a:solidFill>
            <a:srgbClr val="A50021"/>
          </a:solidFill>
          <a:latin typeface="Franklin Gothic Book" pitchFamily="34" charset="0"/>
        </a:defRPr>
      </a:lvl5pPr>
      <a:lvl6pPr marL="457200" algn="ctr" rtl="0" fontAlgn="base">
        <a:spcBef>
          <a:spcPct val="0"/>
        </a:spcBef>
        <a:spcAft>
          <a:spcPct val="0"/>
        </a:spcAft>
        <a:defRPr sz="4200" b="1">
          <a:solidFill>
            <a:srgbClr val="A50021"/>
          </a:solidFill>
          <a:latin typeface="Franklin Gothic Book" pitchFamily="34" charset="0"/>
        </a:defRPr>
      </a:lvl6pPr>
      <a:lvl7pPr marL="914400" algn="ctr" rtl="0" fontAlgn="base">
        <a:spcBef>
          <a:spcPct val="0"/>
        </a:spcBef>
        <a:spcAft>
          <a:spcPct val="0"/>
        </a:spcAft>
        <a:defRPr sz="4200" b="1">
          <a:solidFill>
            <a:srgbClr val="A50021"/>
          </a:solidFill>
          <a:latin typeface="Franklin Gothic Book" pitchFamily="34" charset="0"/>
        </a:defRPr>
      </a:lvl7pPr>
      <a:lvl8pPr marL="1371600" algn="ctr" rtl="0" fontAlgn="base">
        <a:spcBef>
          <a:spcPct val="0"/>
        </a:spcBef>
        <a:spcAft>
          <a:spcPct val="0"/>
        </a:spcAft>
        <a:defRPr sz="4200" b="1">
          <a:solidFill>
            <a:srgbClr val="A50021"/>
          </a:solidFill>
          <a:latin typeface="Franklin Gothic Book" pitchFamily="34" charset="0"/>
        </a:defRPr>
      </a:lvl8pPr>
      <a:lvl9pPr marL="1828800" algn="ctr" rtl="0" fontAlgn="base">
        <a:spcBef>
          <a:spcPct val="0"/>
        </a:spcBef>
        <a:spcAft>
          <a:spcPct val="0"/>
        </a:spcAft>
        <a:defRPr sz="4200" b="1">
          <a:solidFill>
            <a:srgbClr val="A50021"/>
          </a:solidFill>
          <a:latin typeface="Franklin Gothic Book"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MRBC_H_Leaves_cmyk"/>
          <p:cNvPicPr>
            <a:picLocks noChangeAspect="1" noChangeArrowheads="1"/>
          </p:cNvPicPr>
          <p:nvPr/>
        </p:nvPicPr>
        <p:blipFill>
          <a:blip r:embed="rId4" cstate="print"/>
          <a:srcRect/>
          <a:stretch>
            <a:fillRect/>
          </a:stretch>
        </p:blipFill>
        <p:spPr bwMode="auto">
          <a:xfrm>
            <a:off x="7667626" y="46567"/>
            <a:ext cx="1508125" cy="1653117"/>
          </a:xfrm>
          <a:prstGeom prst="rect">
            <a:avLst/>
          </a:prstGeom>
          <a:noFill/>
          <a:ln w="9525">
            <a:noFill/>
            <a:miter lim="800000"/>
            <a:headEnd/>
            <a:tailEnd/>
          </a:ln>
        </p:spPr>
      </p:pic>
      <p:pic>
        <p:nvPicPr>
          <p:cNvPr id="1027" name="Picture 13" descr="Logo element - lines"/>
          <p:cNvPicPr>
            <a:picLocks noChangeAspect="1" noChangeArrowheads="1"/>
          </p:cNvPicPr>
          <p:nvPr/>
        </p:nvPicPr>
        <p:blipFill>
          <a:blip r:embed="rId5" cstate="print"/>
          <a:srcRect l="52925" t="30638" r="29382" b="22716"/>
          <a:stretch>
            <a:fillRect/>
          </a:stretch>
        </p:blipFill>
        <p:spPr bwMode="auto">
          <a:xfrm>
            <a:off x="6351" y="5331884"/>
            <a:ext cx="2339975" cy="1540933"/>
          </a:xfrm>
          <a:prstGeom prst="rect">
            <a:avLst/>
          </a:prstGeom>
          <a:noFill/>
          <a:ln w="9525">
            <a:noFill/>
            <a:miter lim="800000"/>
            <a:headEnd/>
            <a:tailEnd/>
          </a:ln>
        </p:spPr>
      </p:pic>
      <p:sp>
        <p:nvSpPr>
          <p:cNvPr id="1028" name="Rectangle 2"/>
          <p:cNvSpPr>
            <a:spLocks noGrp="1" noChangeArrowheads="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9" name="Rectangle 3"/>
          <p:cNvSpPr>
            <a:spLocks noGrp="1" noChangeArrowheads="1"/>
          </p:cNvSpPr>
          <p:nvPr>
            <p:ph type="body" idx="1"/>
          </p:nvPr>
        </p:nvSpPr>
        <p:spPr bwMode="auto">
          <a:xfrm>
            <a:off x="457200" y="16002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pic>
        <p:nvPicPr>
          <p:cNvPr id="1030" name="Picture 15" descr="MRBC_V_cmyk"/>
          <p:cNvPicPr>
            <a:picLocks noChangeAspect="1" noChangeArrowheads="1"/>
          </p:cNvPicPr>
          <p:nvPr/>
        </p:nvPicPr>
        <p:blipFill>
          <a:blip r:embed="rId6" cstate="print"/>
          <a:srcRect/>
          <a:stretch>
            <a:fillRect/>
          </a:stretch>
        </p:blipFill>
        <p:spPr bwMode="auto">
          <a:xfrm>
            <a:off x="8243888" y="6062133"/>
            <a:ext cx="900112" cy="79586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itreetools.org/resources/videos.php"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1560" y="2780275"/>
            <a:ext cx="8153400" cy="1320800"/>
          </a:xfrm>
        </p:spPr>
        <p:txBody>
          <a:bodyPr/>
          <a:lstStyle/>
          <a:p>
            <a:pPr>
              <a:spcBef>
                <a:spcPts val="600"/>
              </a:spcBef>
            </a:pPr>
            <a:r>
              <a:rPr lang="en-US" sz="3200" b="1" dirty="0" smtClean="0">
                <a:solidFill>
                  <a:srgbClr val="800000"/>
                </a:solidFill>
                <a:latin typeface="Franklin Gothic Book" panose="020B0503020102020204" pitchFamily="34" charset="0"/>
              </a:rPr>
              <a:t>City of Maple Ridge</a:t>
            </a:r>
            <a:br>
              <a:rPr lang="en-US" sz="3200" b="1" dirty="0" smtClean="0">
                <a:solidFill>
                  <a:srgbClr val="800000"/>
                </a:solidFill>
                <a:latin typeface="Franklin Gothic Book" panose="020B0503020102020204" pitchFamily="34" charset="0"/>
              </a:rPr>
            </a:br>
            <a:r>
              <a:rPr lang="en-US" sz="3200" b="1" dirty="0" smtClean="0">
                <a:solidFill>
                  <a:srgbClr val="800000"/>
                </a:solidFill>
                <a:latin typeface="Franklin Gothic Book" panose="020B0503020102020204" pitchFamily="34" charset="0"/>
              </a:rPr>
              <a:t/>
            </a:r>
            <a:br>
              <a:rPr lang="en-US" sz="3200" b="1" dirty="0" smtClean="0">
                <a:solidFill>
                  <a:srgbClr val="800000"/>
                </a:solidFill>
                <a:latin typeface="Franklin Gothic Book" panose="020B0503020102020204" pitchFamily="34" charset="0"/>
              </a:rPr>
            </a:br>
            <a:r>
              <a:rPr lang="en-US" sz="4000" b="1" dirty="0" err="1" smtClean="0">
                <a:solidFill>
                  <a:srgbClr val="800000"/>
                </a:solidFill>
                <a:latin typeface="Franklin Gothic Book" panose="020B0503020102020204" pitchFamily="34" charset="0"/>
              </a:rPr>
              <a:t>i</a:t>
            </a:r>
            <a:r>
              <a:rPr lang="en-US" sz="4000" b="1" dirty="0" smtClean="0">
                <a:solidFill>
                  <a:srgbClr val="800000"/>
                </a:solidFill>
                <a:latin typeface="Franklin Gothic Book" panose="020B0503020102020204" pitchFamily="34" charset="0"/>
              </a:rPr>
              <a:t>-Tree Pilot Study</a:t>
            </a:r>
            <a:r>
              <a:rPr lang="en-US" sz="2800" b="1" dirty="0" smtClean="0">
                <a:solidFill>
                  <a:srgbClr val="800000"/>
                </a:solidFill>
                <a:latin typeface="Franklin Gothic Book" panose="020B0503020102020204" pitchFamily="34" charset="0"/>
              </a:rPr>
              <a:t/>
            </a:r>
            <a:br>
              <a:rPr lang="en-US" sz="2800" b="1" dirty="0" smtClean="0">
                <a:solidFill>
                  <a:srgbClr val="800000"/>
                </a:solidFill>
                <a:latin typeface="Franklin Gothic Book" panose="020B0503020102020204" pitchFamily="34" charset="0"/>
              </a:rPr>
            </a:br>
            <a:r>
              <a:rPr lang="en-US" sz="2800" b="1" dirty="0" smtClean="0">
                <a:solidFill>
                  <a:srgbClr val="800000"/>
                </a:solidFill>
                <a:latin typeface="Franklin Gothic Book" panose="020B0503020102020204" pitchFamily="34" charset="0"/>
              </a:rPr>
              <a:t/>
            </a:r>
            <a:br>
              <a:rPr lang="en-US" sz="2800" b="1" dirty="0" smtClean="0">
                <a:solidFill>
                  <a:srgbClr val="800000"/>
                </a:solidFill>
                <a:latin typeface="Franklin Gothic Book" panose="020B0503020102020204" pitchFamily="34" charset="0"/>
              </a:rPr>
            </a:br>
            <a:r>
              <a:rPr lang="en-US" sz="2800" b="1" dirty="0" smtClean="0">
                <a:solidFill>
                  <a:srgbClr val="800000"/>
                </a:solidFill>
                <a:latin typeface="Franklin Gothic Book" panose="020B0503020102020204" pitchFamily="34" charset="0"/>
              </a:rPr>
              <a:t>September 18, 2015</a:t>
            </a:r>
            <a:r>
              <a:rPr lang="en-US" sz="2800" b="1" dirty="0" smtClean="0">
                <a:solidFill>
                  <a:srgbClr val="800000"/>
                </a:solidFill>
              </a:rPr>
              <a:t/>
            </a:r>
            <a:br>
              <a:rPr lang="en-US" sz="2800" b="1" dirty="0" smtClean="0">
                <a:solidFill>
                  <a:srgbClr val="800000"/>
                </a:solidFill>
              </a:rPr>
            </a:br>
            <a:endParaRPr lang="en-US" sz="2800" dirty="0" smtClean="0">
              <a:solidFill>
                <a:srgbClr val="8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800" b="1" dirty="0">
                <a:solidFill>
                  <a:srgbClr val="800000"/>
                </a:solidFill>
                <a:latin typeface="Franklin Gothic Book" panose="020B0503020102020204" pitchFamily="34" charset="0"/>
              </a:rPr>
              <a:t>Applications: </a:t>
            </a:r>
            <a:r>
              <a:rPr lang="en-US" sz="3800" b="1" dirty="0" err="1">
                <a:solidFill>
                  <a:srgbClr val="800000"/>
                </a:solidFill>
                <a:latin typeface="Franklin Gothic Book" panose="020B0503020102020204" pitchFamily="34" charset="0"/>
              </a:rPr>
              <a:t>i</a:t>
            </a:r>
            <a:r>
              <a:rPr lang="en-US" sz="3800" b="1" dirty="0">
                <a:solidFill>
                  <a:srgbClr val="800000"/>
                </a:solidFill>
                <a:latin typeface="Franklin Gothic Book" panose="020B0503020102020204" pitchFamily="34" charset="0"/>
              </a:rPr>
              <a:t>-Tree Streets</a:t>
            </a:r>
            <a:endParaRPr lang="en-US" sz="3800"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847" t="26337" r="31749" b="19781"/>
          <a:stretch/>
        </p:blipFill>
        <p:spPr bwMode="auto">
          <a:xfrm>
            <a:off x="611560" y="1268760"/>
            <a:ext cx="4248472" cy="466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218" t="12147" r="38818" b="23689"/>
          <a:stretch/>
        </p:blipFill>
        <p:spPr bwMode="auto">
          <a:xfrm>
            <a:off x="5076056" y="1268760"/>
            <a:ext cx="3096344" cy="483331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047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800" b="1" dirty="0" smtClean="0">
                <a:solidFill>
                  <a:srgbClr val="800000"/>
                </a:solidFill>
                <a:latin typeface="Franklin Gothic Book" panose="020B0503020102020204" pitchFamily="34" charset="0"/>
              </a:rPr>
              <a:t>Applications: </a:t>
            </a:r>
            <a:r>
              <a:rPr lang="en-US" sz="3800" b="1" dirty="0" err="1" smtClean="0">
                <a:solidFill>
                  <a:srgbClr val="800000"/>
                </a:solidFill>
                <a:latin typeface="Franklin Gothic Book" panose="020B0503020102020204" pitchFamily="34" charset="0"/>
              </a:rPr>
              <a:t>i</a:t>
            </a:r>
            <a:r>
              <a:rPr lang="en-US" sz="3800" b="1" dirty="0" smtClean="0">
                <a:solidFill>
                  <a:srgbClr val="800000"/>
                </a:solidFill>
                <a:latin typeface="Franklin Gothic Book" panose="020B0503020102020204" pitchFamily="34" charset="0"/>
              </a:rPr>
              <a:t>-Tree Canopy</a:t>
            </a:r>
            <a:endParaRPr lang="en-US" sz="3800"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762" t="25494" r="51437" b="34383"/>
          <a:stretch/>
        </p:blipFill>
        <p:spPr bwMode="auto">
          <a:xfrm>
            <a:off x="539552" y="1546269"/>
            <a:ext cx="273630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91880" y="1508786"/>
            <a:ext cx="4752528" cy="4893647"/>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Franklin Gothic Book" panose="020B0503020102020204" pitchFamily="34" charset="0"/>
              </a:rPr>
              <a:t>Web-based program that uses Google Maps to estimate land cover type, pervious vs. impervious surfaces</a:t>
            </a:r>
          </a:p>
          <a:p>
            <a:endParaRPr lang="en-US" sz="2000" dirty="0" smtClean="0">
              <a:latin typeface="Franklin Gothic Book" panose="020B0503020102020204" pitchFamily="34" charset="0"/>
            </a:endParaRPr>
          </a:p>
          <a:p>
            <a:pPr marL="285750" indent="-285750">
              <a:buFont typeface="Arial" panose="020B0604020202020204" pitchFamily="34" charset="0"/>
              <a:buChar char="•"/>
            </a:pPr>
            <a:r>
              <a:rPr lang="en-US" sz="2000" dirty="0" smtClean="0">
                <a:latin typeface="Franklin Gothic Book" panose="020B0503020102020204" pitchFamily="34" charset="0"/>
              </a:rPr>
              <a:t>Percentage types can be translated to determine </a:t>
            </a:r>
            <a:r>
              <a:rPr lang="en-US" sz="2000" dirty="0" err="1" smtClean="0">
                <a:latin typeface="Franklin Gothic Book" panose="020B0503020102020204" pitchFamily="34" charset="0"/>
              </a:rPr>
              <a:t>stormwater</a:t>
            </a:r>
            <a:r>
              <a:rPr lang="en-US" sz="2000" dirty="0" smtClean="0">
                <a:latin typeface="Franklin Gothic Book" panose="020B0503020102020204" pitchFamily="34" charset="0"/>
              </a:rPr>
              <a:t> infiltration capability, air pollution reduction and carbon sequestration opportunities</a:t>
            </a:r>
          </a:p>
          <a:p>
            <a:pPr marL="285750" indent="-285750">
              <a:buFont typeface="Arial" panose="020B0604020202020204" pitchFamily="34" charset="0"/>
              <a:buChar char="•"/>
            </a:pPr>
            <a:endParaRPr lang="en-US" sz="2000" dirty="0" smtClean="0">
              <a:latin typeface="Franklin Gothic Book" panose="020B0503020102020204" pitchFamily="34" charset="0"/>
            </a:endParaRPr>
          </a:p>
          <a:p>
            <a:pPr marL="285750" indent="-285750">
              <a:buFont typeface="Arial" panose="020B0604020202020204" pitchFamily="34" charset="0"/>
              <a:buChar char="•"/>
            </a:pPr>
            <a:r>
              <a:rPr lang="en-US" sz="2000" dirty="0" smtClean="0">
                <a:latin typeface="Franklin Gothic Book" panose="020B0503020102020204" pitchFamily="34" charset="0"/>
              </a:rPr>
              <a:t>Town Centre Example:</a:t>
            </a:r>
          </a:p>
          <a:p>
            <a:pPr marL="742950" lvl="1" indent="-285750">
              <a:buFont typeface="Arial" panose="020B0604020202020204" pitchFamily="34" charset="0"/>
              <a:buChar char="•"/>
            </a:pPr>
            <a:r>
              <a:rPr lang="en-US" sz="2000" dirty="0" smtClean="0">
                <a:latin typeface="Franklin Gothic Book" panose="020B0503020102020204" pitchFamily="34" charset="0"/>
              </a:rPr>
              <a:t>24.4% Tree Cover</a:t>
            </a:r>
          </a:p>
          <a:p>
            <a:pPr marL="742950" lvl="1" indent="-285750">
              <a:buFont typeface="Arial" panose="020B0604020202020204" pitchFamily="34" charset="0"/>
              <a:buChar char="•"/>
            </a:pPr>
            <a:r>
              <a:rPr lang="en-US" sz="2000" dirty="0" smtClean="0">
                <a:latin typeface="Franklin Gothic Book" panose="020B0503020102020204" pitchFamily="34" charset="0"/>
              </a:rPr>
              <a:t>31.9% Paved Surface</a:t>
            </a:r>
          </a:p>
          <a:p>
            <a:pPr marL="742950" lvl="1" indent="-285750">
              <a:buFont typeface="Arial" panose="020B0604020202020204" pitchFamily="34" charset="0"/>
              <a:buChar char="•"/>
            </a:pPr>
            <a:r>
              <a:rPr lang="en-US" sz="2000" dirty="0" smtClean="0">
                <a:latin typeface="Franklin Gothic Book" panose="020B0503020102020204" pitchFamily="34" charset="0"/>
              </a:rPr>
              <a:t>16% Grass </a:t>
            </a:r>
          </a:p>
          <a:p>
            <a:pPr marL="742950" lvl="1" indent="-285750">
              <a:buFont typeface="Arial" panose="020B0604020202020204" pitchFamily="34" charset="0"/>
              <a:buChar char="•"/>
            </a:pPr>
            <a:r>
              <a:rPr lang="en-US" sz="2000" dirty="0" smtClean="0">
                <a:latin typeface="Franklin Gothic Book" panose="020B0503020102020204" pitchFamily="34" charset="0"/>
              </a:rPr>
              <a:t>25.1% Buildings</a:t>
            </a:r>
          </a:p>
          <a:p>
            <a:r>
              <a:rPr lang="en-US" sz="1400" i="1" dirty="0" smtClean="0">
                <a:latin typeface="Franklin Gothic Book" panose="020B0503020102020204" pitchFamily="34" charset="0"/>
              </a:rPr>
              <a:t>	</a:t>
            </a:r>
            <a:r>
              <a:rPr lang="en-US" sz="1100" i="1" dirty="0" smtClean="0">
                <a:latin typeface="Franklin Gothic Book" panose="020B0503020102020204" pitchFamily="34" charset="0"/>
              </a:rPr>
              <a:t>(Remaining percentage is pool, shore, gravel areas)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31604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188640"/>
            <a:ext cx="7149480" cy="1143000"/>
          </a:xfrm>
        </p:spPr>
        <p:txBody>
          <a:bodyPr/>
          <a:lstStyle/>
          <a:p>
            <a:r>
              <a:rPr lang="en-US" sz="3800" b="1" dirty="0">
                <a:solidFill>
                  <a:srgbClr val="800000"/>
                </a:solidFill>
                <a:latin typeface="Franklin Gothic Book" panose="020B0503020102020204" pitchFamily="34" charset="0"/>
              </a:rPr>
              <a:t>Applications: </a:t>
            </a:r>
            <a:r>
              <a:rPr lang="en-US" sz="3800" b="1" dirty="0" err="1">
                <a:solidFill>
                  <a:srgbClr val="800000"/>
                </a:solidFill>
                <a:latin typeface="Franklin Gothic Book" panose="020B0503020102020204" pitchFamily="34" charset="0"/>
              </a:rPr>
              <a:t>i</a:t>
            </a:r>
            <a:r>
              <a:rPr lang="en-US" sz="3800" b="1" dirty="0">
                <a:solidFill>
                  <a:srgbClr val="800000"/>
                </a:solidFill>
                <a:latin typeface="Franklin Gothic Book" panose="020B0503020102020204" pitchFamily="34" charset="0"/>
              </a:rPr>
              <a:t>-Tree Canopy</a:t>
            </a:r>
            <a:endParaRPr lang="en-US" sz="3800" dirty="0"/>
          </a:p>
        </p:txBody>
      </p:sp>
      <p:sp>
        <p:nvSpPr>
          <p:cNvPr id="3" name="Content Placeholder 2"/>
          <p:cNvSpPr>
            <a:spLocks noGrp="1"/>
          </p:cNvSpPr>
          <p:nvPr>
            <p:ph idx="1"/>
          </p:nvPr>
        </p:nvSpPr>
        <p:spPr>
          <a:xfrm>
            <a:off x="395536" y="1412776"/>
            <a:ext cx="8229600" cy="4525433"/>
          </a:xfrm>
        </p:spPr>
        <p:txBody>
          <a:bodyPr/>
          <a:lstStyle/>
          <a:p>
            <a:r>
              <a:rPr lang="en-US" sz="2800" dirty="0" smtClean="0"/>
              <a:t>Generates random sampling points to provide tree cover data, </a:t>
            </a:r>
          </a:p>
          <a:p>
            <a:r>
              <a:rPr lang="en-US" sz="2800" dirty="0" smtClean="0"/>
              <a:t>It uses the parameters you’ve selected (region, currency) to extrapolate the following data:</a:t>
            </a:r>
          </a:p>
          <a:p>
            <a:pPr lvl="1"/>
            <a:r>
              <a:rPr lang="en-US" sz="2400" dirty="0"/>
              <a:t>c</a:t>
            </a:r>
            <a:r>
              <a:rPr lang="en-US" sz="2400" dirty="0" smtClean="0"/>
              <a:t>arbon monoxide removal	</a:t>
            </a:r>
          </a:p>
          <a:p>
            <a:pPr lvl="1"/>
            <a:r>
              <a:rPr lang="en-US" sz="2400" dirty="0"/>
              <a:t>n</a:t>
            </a:r>
            <a:r>
              <a:rPr lang="en-US" sz="2400" dirty="0" smtClean="0"/>
              <a:t>itrogen dioxide removal</a:t>
            </a:r>
          </a:p>
          <a:p>
            <a:pPr lvl="1"/>
            <a:r>
              <a:rPr lang="en-US" sz="2400" dirty="0"/>
              <a:t>o</a:t>
            </a:r>
            <a:r>
              <a:rPr lang="en-US" sz="2400" dirty="0" smtClean="0"/>
              <a:t>zone removal</a:t>
            </a:r>
          </a:p>
          <a:p>
            <a:pPr lvl="1"/>
            <a:r>
              <a:rPr lang="en-US" sz="2400" dirty="0"/>
              <a:t>s</a:t>
            </a:r>
            <a:r>
              <a:rPr lang="en-US" sz="2400" dirty="0" smtClean="0"/>
              <a:t>ulfur dioxide removal</a:t>
            </a:r>
          </a:p>
          <a:p>
            <a:pPr lvl="1"/>
            <a:r>
              <a:rPr lang="en-US" sz="2400" dirty="0" smtClean="0"/>
              <a:t>PM</a:t>
            </a:r>
            <a:r>
              <a:rPr lang="en-US" sz="2400" baseline="-25000" dirty="0" smtClean="0"/>
              <a:t>2.5</a:t>
            </a:r>
            <a:r>
              <a:rPr lang="en-US" sz="2400" dirty="0" smtClean="0"/>
              <a:t> removal</a:t>
            </a:r>
          </a:p>
          <a:p>
            <a:pPr lvl="1"/>
            <a:r>
              <a:rPr lang="en-US" sz="2400" dirty="0" smtClean="0"/>
              <a:t>PM</a:t>
            </a:r>
            <a:r>
              <a:rPr lang="en-US" sz="2400" baseline="-25000" dirty="0" smtClean="0"/>
              <a:t>10</a:t>
            </a:r>
            <a:r>
              <a:rPr lang="en-US" sz="2400" dirty="0" smtClean="0"/>
              <a:t> removal</a:t>
            </a:r>
          </a:p>
          <a:p>
            <a:pPr lvl="1"/>
            <a:r>
              <a:rPr lang="en-US" sz="2400" dirty="0"/>
              <a:t>c</a:t>
            </a:r>
            <a:r>
              <a:rPr lang="en-US" sz="2400" dirty="0" smtClean="0"/>
              <a:t>arbon dioxide sequestered annually</a:t>
            </a:r>
            <a:endParaRPr lang="en-US" sz="2400" dirty="0"/>
          </a:p>
        </p:txBody>
      </p:sp>
    </p:spTree>
    <p:extLst>
      <p:ext uri="{BB962C8B-B14F-4D97-AF65-F5344CB8AC3E}">
        <p14:creationId xmlns:p14="http://schemas.microsoft.com/office/powerpoint/2010/main" val="326646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7762056" cy="1143000"/>
          </a:xfrm>
        </p:spPr>
        <p:txBody>
          <a:bodyPr/>
          <a:lstStyle/>
          <a:p>
            <a:r>
              <a:rPr lang="en-US" sz="3800" b="1" dirty="0" smtClean="0">
                <a:solidFill>
                  <a:srgbClr val="800000"/>
                </a:solidFill>
                <a:latin typeface="Franklin Gothic Book" panose="020B0503020102020204" pitchFamily="34" charset="0"/>
              </a:rPr>
              <a:t>Canopy Pilot Study – Silver Valley</a:t>
            </a:r>
            <a:endParaRPr lang="en-US" sz="3800"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406" t="8687" r="5174" b="4033"/>
          <a:stretch/>
        </p:blipFill>
        <p:spPr bwMode="auto">
          <a:xfrm>
            <a:off x="899592" y="1340768"/>
            <a:ext cx="7472646" cy="4458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131840" y="1412776"/>
            <a:ext cx="1800200" cy="194421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78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Compared land cover in 1994, 2004, and 2011</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619" t="24779" r="37259" b="32857"/>
          <a:stretch/>
        </p:blipFill>
        <p:spPr bwMode="auto">
          <a:xfrm>
            <a:off x="107504" y="2924944"/>
            <a:ext cx="2872336" cy="252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854" t="22586" r="31339" b="24057"/>
          <a:stretch/>
        </p:blipFill>
        <p:spPr bwMode="auto">
          <a:xfrm>
            <a:off x="3097560" y="2913423"/>
            <a:ext cx="2951588" cy="253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3877" t="30321" r="35044" b="25891"/>
          <a:stretch/>
        </p:blipFill>
        <p:spPr bwMode="auto">
          <a:xfrm>
            <a:off x="6156176" y="2913423"/>
            <a:ext cx="2867267" cy="252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3608" y="5614704"/>
            <a:ext cx="788096" cy="369332"/>
          </a:xfrm>
          <a:prstGeom prst="rect">
            <a:avLst/>
          </a:prstGeom>
          <a:noFill/>
        </p:spPr>
        <p:txBody>
          <a:bodyPr wrap="square" rtlCol="0">
            <a:spAutoFit/>
          </a:bodyPr>
          <a:lstStyle/>
          <a:p>
            <a:r>
              <a:rPr lang="en-US" b="1" dirty="0" smtClean="0"/>
              <a:t>1994</a:t>
            </a:r>
            <a:endParaRPr lang="en-US" b="1" dirty="0"/>
          </a:p>
        </p:txBody>
      </p:sp>
      <p:sp>
        <p:nvSpPr>
          <p:cNvPr id="8" name="TextBox 7"/>
          <p:cNvSpPr txBox="1"/>
          <p:nvPr/>
        </p:nvSpPr>
        <p:spPr>
          <a:xfrm>
            <a:off x="4067944" y="5664146"/>
            <a:ext cx="788096" cy="369332"/>
          </a:xfrm>
          <a:prstGeom prst="rect">
            <a:avLst/>
          </a:prstGeom>
          <a:noFill/>
        </p:spPr>
        <p:txBody>
          <a:bodyPr wrap="square" rtlCol="0">
            <a:spAutoFit/>
          </a:bodyPr>
          <a:lstStyle/>
          <a:p>
            <a:r>
              <a:rPr lang="en-US" b="1" dirty="0" smtClean="0"/>
              <a:t>2004</a:t>
            </a:r>
            <a:endParaRPr lang="en-US" b="1" dirty="0"/>
          </a:p>
        </p:txBody>
      </p:sp>
      <p:sp>
        <p:nvSpPr>
          <p:cNvPr id="9" name="TextBox 8"/>
          <p:cNvSpPr txBox="1"/>
          <p:nvPr/>
        </p:nvSpPr>
        <p:spPr>
          <a:xfrm>
            <a:off x="7236296" y="5628982"/>
            <a:ext cx="788096" cy="369332"/>
          </a:xfrm>
          <a:prstGeom prst="rect">
            <a:avLst/>
          </a:prstGeom>
          <a:noFill/>
        </p:spPr>
        <p:txBody>
          <a:bodyPr wrap="square" rtlCol="0">
            <a:spAutoFit/>
          </a:bodyPr>
          <a:lstStyle/>
          <a:p>
            <a:r>
              <a:rPr lang="en-US" b="1" dirty="0" smtClean="0"/>
              <a:t>2011</a:t>
            </a:r>
            <a:endParaRPr lang="en-US" b="1" dirty="0"/>
          </a:p>
        </p:txBody>
      </p:sp>
      <p:sp>
        <p:nvSpPr>
          <p:cNvPr id="10" name="Title 1"/>
          <p:cNvSpPr txBox="1">
            <a:spLocks/>
          </p:cNvSpPr>
          <p:nvPr/>
        </p:nvSpPr>
        <p:spPr bwMode="auto">
          <a:xfrm>
            <a:off x="-10541" y="188640"/>
            <a:ext cx="750952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800" b="1" dirty="0" smtClean="0">
                <a:solidFill>
                  <a:srgbClr val="800000"/>
                </a:solidFill>
                <a:latin typeface="Franklin Gothic Book" panose="020B0503020102020204" pitchFamily="34" charset="0"/>
              </a:rPr>
              <a:t>Canopy Pilot Study – Silver Valley</a:t>
            </a:r>
            <a:endParaRPr lang="en-US" sz="3800" dirty="0"/>
          </a:p>
        </p:txBody>
      </p:sp>
    </p:spTree>
    <p:extLst>
      <p:ext uri="{BB962C8B-B14F-4D97-AF65-F5344CB8AC3E}">
        <p14:creationId xmlns:p14="http://schemas.microsoft.com/office/powerpoint/2010/main" val="3168658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7618040" cy="1143000"/>
          </a:xfrm>
        </p:spPr>
        <p:txBody>
          <a:bodyPr/>
          <a:lstStyle/>
          <a:p>
            <a:r>
              <a:rPr lang="en-US" sz="3800" b="1" dirty="0" smtClean="0">
                <a:solidFill>
                  <a:srgbClr val="800000"/>
                </a:solidFill>
                <a:latin typeface="Franklin Gothic Book" panose="020B0503020102020204" pitchFamily="34" charset="0"/>
              </a:rPr>
              <a:t>Canopy Pilot Study </a:t>
            </a:r>
            <a:r>
              <a:rPr lang="en-US" sz="3800" b="1" dirty="0">
                <a:solidFill>
                  <a:srgbClr val="800000"/>
                </a:solidFill>
                <a:latin typeface="Franklin Gothic Book" panose="020B0503020102020204" pitchFamily="34" charset="0"/>
              </a:rPr>
              <a:t>– Silver Valley</a:t>
            </a:r>
            <a:endParaRPr lang="en-US" sz="3800" dirty="0"/>
          </a:p>
        </p:txBody>
      </p:sp>
      <p:sp>
        <p:nvSpPr>
          <p:cNvPr id="3" name="Content Placeholder 2"/>
          <p:cNvSpPr>
            <a:spLocks noGrp="1"/>
          </p:cNvSpPr>
          <p:nvPr>
            <p:ph idx="1"/>
          </p:nvPr>
        </p:nvSpPr>
        <p:spPr/>
        <p:txBody>
          <a:bodyPr/>
          <a:lstStyle/>
          <a:p>
            <a:r>
              <a:rPr lang="en-US" dirty="0" smtClean="0"/>
              <a:t>Findings:</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99860537"/>
              </p:ext>
            </p:extLst>
          </p:nvPr>
        </p:nvGraphicFramePr>
        <p:xfrm>
          <a:off x="1187624" y="3068960"/>
          <a:ext cx="6552728" cy="1749890"/>
        </p:xfrm>
        <a:graphic>
          <a:graphicData uri="http://schemas.openxmlformats.org/drawingml/2006/table">
            <a:tbl>
              <a:tblPr bandRow="1">
                <a:tableStyleId>{5C22544A-7EE6-4342-B048-85BDC9FD1C3A}</a:tableStyleId>
              </a:tblPr>
              <a:tblGrid>
                <a:gridCol w="1638182"/>
                <a:gridCol w="1638182"/>
                <a:gridCol w="1638182"/>
                <a:gridCol w="1638182"/>
              </a:tblGrid>
              <a:tr h="349978">
                <a:tc>
                  <a:txBody>
                    <a:bodyPr/>
                    <a:lstStyle/>
                    <a:p>
                      <a:pPr marL="0" marR="0">
                        <a:spcBef>
                          <a:spcPts val="0"/>
                        </a:spcBef>
                        <a:spcAft>
                          <a:spcPts val="0"/>
                        </a:spcAft>
                      </a:pPr>
                      <a:r>
                        <a:rPr lang="en-US" sz="1200" dirty="0">
                          <a:effectLst/>
                        </a:rPr>
                        <a:t>Cover Class</a:t>
                      </a:r>
                      <a:endParaRPr lang="en-US" sz="1200" dirty="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 Cover 1994</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 Cover 2004</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 Cover 2011</a:t>
                      </a:r>
                      <a:endParaRPr lang="en-US" sz="1200">
                        <a:solidFill>
                          <a:srgbClr val="000000"/>
                        </a:solidFill>
                        <a:effectLst/>
                        <a:latin typeface="Cambria"/>
                        <a:ea typeface="Cambria"/>
                        <a:cs typeface="Cambria"/>
                      </a:endParaRPr>
                    </a:p>
                  </a:txBody>
                  <a:tcPr marL="68580" marR="68580" marT="0" marB="0"/>
                </a:tc>
              </a:tr>
              <a:tr h="349978">
                <a:tc>
                  <a:txBody>
                    <a:bodyPr/>
                    <a:lstStyle/>
                    <a:p>
                      <a:pPr marL="0" marR="0">
                        <a:spcBef>
                          <a:spcPts val="0"/>
                        </a:spcBef>
                        <a:spcAft>
                          <a:spcPts val="0"/>
                        </a:spcAft>
                      </a:pPr>
                      <a:r>
                        <a:rPr lang="en-US" sz="1200">
                          <a:effectLst/>
                        </a:rPr>
                        <a:t>Tree</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dirty="0">
                          <a:effectLst/>
                        </a:rPr>
                        <a:t>82.2</a:t>
                      </a:r>
                      <a:endParaRPr lang="en-US" sz="1200" dirty="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78.6</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69.7</a:t>
                      </a:r>
                      <a:endParaRPr lang="en-US" sz="1200">
                        <a:solidFill>
                          <a:srgbClr val="000000"/>
                        </a:solidFill>
                        <a:effectLst/>
                        <a:latin typeface="Cambria"/>
                        <a:ea typeface="Cambria"/>
                        <a:cs typeface="Cambria"/>
                      </a:endParaRPr>
                    </a:p>
                  </a:txBody>
                  <a:tcPr marL="68580" marR="68580" marT="0" marB="0"/>
                </a:tc>
              </a:tr>
              <a:tr h="349978">
                <a:tc>
                  <a:txBody>
                    <a:bodyPr/>
                    <a:lstStyle/>
                    <a:p>
                      <a:pPr marL="0" marR="0">
                        <a:spcBef>
                          <a:spcPts val="0"/>
                        </a:spcBef>
                        <a:spcAft>
                          <a:spcPts val="0"/>
                        </a:spcAft>
                      </a:pPr>
                      <a:r>
                        <a:rPr lang="en-US" sz="1200" dirty="0">
                          <a:effectLst/>
                        </a:rPr>
                        <a:t>Building</a:t>
                      </a:r>
                      <a:endParaRPr lang="en-US" sz="1200" dirty="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2.6</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3.0</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6.2</a:t>
                      </a:r>
                      <a:endParaRPr lang="en-US" sz="1200">
                        <a:solidFill>
                          <a:srgbClr val="000000"/>
                        </a:solidFill>
                        <a:effectLst/>
                        <a:latin typeface="Cambria"/>
                        <a:ea typeface="Cambria"/>
                        <a:cs typeface="Cambria"/>
                      </a:endParaRPr>
                    </a:p>
                  </a:txBody>
                  <a:tcPr marL="68580" marR="68580" marT="0" marB="0"/>
                </a:tc>
              </a:tr>
              <a:tr h="349978">
                <a:tc>
                  <a:txBody>
                    <a:bodyPr/>
                    <a:lstStyle/>
                    <a:p>
                      <a:pPr marL="0" marR="0">
                        <a:spcBef>
                          <a:spcPts val="0"/>
                        </a:spcBef>
                        <a:spcAft>
                          <a:spcPts val="0"/>
                        </a:spcAft>
                      </a:pPr>
                      <a:r>
                        <a:rPr lang="en-US" sz="1200">
                          <a:effectLst/>
                        </a:rPr>
                        <a:t>Impervious</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3.2</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3.6</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10.2</a:t>
                      </a:r>
                      <a:endParaRPr lang="en-US" sz="1200">
                        <a:solidFill>
                          <a:srgbClr val="000000"/>
                        </a:solidFill>
                        <a:effectLst/>
                        <a:latin typeface="Cambria"/>
                        <a:ea typeface="Cambria"/>
                        <a:cs typeface="Cambria"/>
                      </a:endParaRPr>
                    </a:p>
                  </a:txBody>
                  <a:tcPr marL="68580" marR="68580" marT="0" marB="0"/>
                </a:tc>
              </a:tr>
              <a:tr h="349978">
                <a:tc>
                  <a:txBody>
                    <a:bodyPr/>
                    <a:lstStyle/>
                    <a:p>
                      <a:pPr marL="0" marR="0">
                        <a:spcBef>
                          <a:spcPts val="0"/>
                        </a:spcBef>
                        <a:spcAft>
                          <a:spcPts val="0"/>
                        </a:spcAft>
                      </a:pPr>
                      <a:r>
                        <a:rPr lang="en-US" sz="1200">
                          <a:effectLst/>
                        </a:rPr>
                        <a:t>Grass</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11.8</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a:effectLst/>
                        </a:rPr>
                        <a:t>14.8</a:t>
                      </a:r>
                      <a:endParaRPr lang="en-US" sz="1200">
                        <a:solidFill>
                          <a:srgbClr val="000000"/>
                        </a:solidFill>
                        <a:effectLst/>
                        <a:latin typeface="Cambria"/>
                        <a:ea typeface="Cambria"/>
                        <a:cs typeface="Cambria"/>
                      </a:endParaRPr>
                    </a:p>
                  </a:txBody>
                  <a:tcPr marL="68580" marR="68580" marT="0" marB="0"/>
                </a:tc>
                <a:tc>
                  <a:txBody>
                    <a:bodyPr/>
                    <a:lstStyle/>
                    <a:p>
                      <a:pPr marL="0" marR="0" algn="ctr">
                        <a:spcBef>
                          <a:spcPts val="0"/>
                        </a:spcBef>
                        <a:spcAft>
                          <a:spcPts val="0"/>
                        </a:spcAft>
                      </a:pPr>
                      <a:r>
                        <a:rPr lang="en-US" sz="1200" dirty="0">
                          <a:effectLst/>
                        </a:rPr>
                        <a:t>13.8</a:t>
                      </a:r>
                      <a:endParaRPr lang="en-US" sz="1200" dirty="0">
                        <a:solidFill>
                          <a:srgbClr val="000000"/>
                        </a:solidFill>
                        <a:effectLst/>
                        <a:latin typeface="Cambria"/>
                        <a:ea typeface="Cambria"/>
                        <a:cs typeface="Cambria"/>
                      </a:endParaRPr>
                    </a:p>
                  </a:txBody>
                  <a:tcPr marL="68580" marR="68580" marT="0" marB="0"/>
                </a:tc>
              </a:tr>
            </a:tbl>
          </a:graphicData>
        </a:graphic>
      </p:graphicFrame>
      <p:sp>
        <p:nvSpPr>
          <p:cNvPr id="5" name="Rectangle 1"/>
          <p:cNvSpPr>
            <a:spLocks noChangeArrowheads="1"/>
          </p:cNvSpPr>
          <p:nvPr/>
        </p:nvSpPr>
        <p:spPr bwMode="auto">
          <a:xfrm>
            <a:off x="971600" y="2349202"/>
            <a:ext cx="74888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ea typeface="Times New Roman" pitchFamily="18" charset="0"/>
                <a:cs typeface="Cambria" pitchFamily="18" charset="0"/>
              </a:rPr>
              <a:t>Table 1 – Comparison of Land Cover for 1994, 2004 and 2011</a:t>
            </a:r>
            <a:endParaRPr kumimoji="0" lang="en-US" altLang="en-US" b="0" i="0" u="none" strike="noStrike" cap="none" normalizeH="0" baseline="0" dirty="0" smtClean="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915816" y="3035816"/>
            <a:ext cx="4824536" cy="64807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35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1" y="188640"/>
            <a:ext cx="8003232" cy="1143000"/>
          </a:xfrm>
        </p:spPr>
        <p:txBody>
          <a:bodyPr/>
          <a:lstStyle/>
          <a:p>
            <a:pPr algn="l"/>
            <a:r>
              <a:rPr lang="en-US" sz="3800" b="1" dirty="0" smtClean="0">
                <a:solidFill>
                  <a:srgbClr val="800000"/>
                </a:solidFill>
                <a:latin typeface="Franklin Gothic Book" panose="020B0503020102020204" pitchFamily="34" charset="0"/>
              </a:rPr>
              <a:t>Canopy Pilot Study </a:t>
            </a:r>
            <a:r>
              <a:rPr lang="en-US" sz="3800" b="1" dirty="0">
                <a:solidFill>
                  <a:srgbClr val="800000"/>
                </a:solidFill>
                <a:latin typeface="Franklin Gothic Book" panose="020B0503020102020204" pitchFamily="34" charset="0"/>
              </a:rPr>
              <a:t>– Silver </a:t>
            </a:r>
            <a:r>
              <a:rPr lang="en-US" sz="3800" b="1" dirty="0" smtClean="0">
                <a:solidFill>
                  <a:srgbClr val="800000"/>
                </a:solidFill>
                <a:latin typeface="Franklin Gothic Book" panose="020B0503020102020204" pitchFamily="34" charset="0"/>
              </a:rPr>
              <a:t>Valley</a:t>
            </a:r>
            <a:br>
              <a:rPr lang="en-US" sz="3800" b="1" dirty="0" smtClean="0">
                <a:solidFill>
                  <a:srgbClr val="800000"/>
                </a:solidFill>
                <a:latin typeface="Franklin Gothic Book" panose="020B0503020102020204" pitchFamily="34" charset="0"/>
              </a:rPr>
            </a:br>
            <a:r>
              <a:rPr lang="en-US" sz="3800" b="1" dirty="0" smtClean="0">
                <a:solidFill>
                  <a:srgbClr val="800000"/>
                </a:solidFill>
                <a:latin typeface="Franklin Gothic Book" panose="020B0503020102020204" pitchFamily="34" charset="0"/>
              </a:rPr>
              <a:t>Monitor Natural Asset Gains/Losses</a:t>
            </a:r>
            <a:endParaRPr lang="en-US" sz="3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0592168"/>
              </p:ext>
            </p:extLst>
          </p:nvPr>
        </p:nvGraphicFramePr>
        <p:xfrm>
          <a:off x="683569" y="2172230"/>
          <a:ext cx="7632847" cy="3993073"/>
        </p:xfrm>
        <a:graphic>
          <a:graphicData uri="http://schemas.openxmlformats.org/drawingml/2006/table">
            <a:tbl>
              <a:tblPr bandRow="1">
                <a:tableStyleId>{5C22544A-7EE6-4342-B048-85BDC9FD1C3A}</a:tableStyleId>
              </a:tblPr>
              <a:tblGrid>
                <a:gridCol w="3650593"/>
                <a:gridCol w="1327418"/>
                <a:gridCol w="1327418"/>
                <a:gridCol w="1327418"/>
              </a:tblGrid>
              <a:tr h="221837">
                <a:tc>
                  <a:txBody>
                    <a:bodyPr/>
                    <a:lstStyle/>
                    <a:p>
                      <a:pPr marL="0" marR="0">
                        <a:spcBef>
                          <a:spcPts val="0"/>
                        </a:spcBef>
                        <a:spcAft>
                          <a:spcPts val="0"/>
                        </a:spcAft>
                      </a:pPr>
                      <a:r>
                        <a:rPr lang="en-US" sz="1200" dirty="0">
                          <a:effectLst/>
                        </a:rPr>
                        <a:t>Tree Benefit Description</a:t>
                      </a:r>
                      <a:endParaRPr lang="en-US" sz="1200" dirty="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Value 1994</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Value 2004</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Value 2011</a:t>
                      </a:r>
                      <a:endParaRPr lang="en-US" sz="1200">
                        <a:solidFill>
                          <a:srgbClr val="000000"/>
                        </a:solidFill>
                        <a:effectLst/>
                        <a:latin typeface="Cambria"/>
                        <a:ea typeface="Cambria"/>
                        <a:cs typeface="Cambria"/>
                      </a:endParaRPr>
                    </a:p>
                  </a:txBody>
                  <a:tcPr marL="68580" marR="68580" marT="0" marB="0"/>
                </a:tc>
              </a:tr>
              <a:tr h="221837">
                <a:tc>
                  <a:txBody>
                    <a:bodyPr/>
                    <a:lstStyle/>
                    <a:p>
                      <a:pPr marL="0" marR="0">
                        <a:spcBef>
                          <a:spcPts val="0"/>
                        </a:spcBef>
                        <a:spcAft>
                          <a:spcPts val="0"/>
                        </a:spcAft>
                      </a:pPr>
                      <a:r>
                        <a:rPr lang="en-US" sz="1200">
                          <a:effectLst/>
                        </a:rPr>
                        <a:t>Carbon Monoxide removed annually</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$ 51</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$ 49</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$ 43</a:t>
                      </a:r>
                      <a:endParaRPr lang="en-US" sz="1200">
                        <a:solidFill>
                          <a:srgbClr val="000000"/>
                        </a:solidFill>
                        <a:effectLst/>
                        <a:latin typeface="Cambria"/>
                        <a:ea typeface="Cambria"/>
                        <a:cs typeface="Cambria"/>
                      </a:endParaRPr>
                    </a:p>
                  </a:txBody>
                  <a:tcPr marL="68580" marR="68580" marT="0" marB="0"/>
                </a:tc>
              </a:tr>
              <a:tr h="221837">
                <a:tc>
                  <a:txBody>
                    <a:bodyPr/>
                    <a:lstStyle/>
                    <a:p>
                      <a:pPr marL="0" marR="0">
                        <a:spcBef>
                          <a:spcPts val="0"/>
                        </a:spcBef>
                        <a:spcAft>
                          <a:spcPts val="0"/>
                        </a:spcAft>
                      </a:pPr>
                      <a:r>
                        <a:rPr lang="en-US" sz="1200">
                          <a:effectLst/>
                        </a:rPr>
                        <a:t>Nitrogen Dioxide removed annually</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$ 136</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$ 130</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$ 115</a:t>
                      </a:r>
                      <a:endParaRPr lang="en-US" sz="1200">
                        <a:solidFill>
                          <a:srgbClr val="000000"/>
                        </a:solidFill>
                        <a:effectLst/>
                        <a:latin typeface="Cambria"/>
                        <a:ea typeface="Cambria"/>
                        <a:cs typeface="Cambria"/>
                      </a:endParaRPr>
                    </a:p>
                  </a:txBody>
                  <a:tcPr marL="68580" marR="68580" marT="0" marB="0"/>
                </a:tc>
              </a:tr>
              <a:tr h="221837">
                <a:tc>
                  <a:txBody>
                    <a:bodyPr/>
                    <a:lstStyle/>
                    <a:p>
                      <a:pPr marL="0" marR="0">
                        <a:spcBef>
                          <a:spcPts val="0"/>
                        </a:spcBef>
                        <a:spcAft>
                          <a:spcPts val="0"/>
                        </a:spcAft>
                      </a:pPr>
                      <a:r>
                        <a:rPr lang="en-US" sz="1200" dirty="0">
                          <a:effectLst/>
                        </a:rPr>
                        <a:t>Ozone removed annually</a:t>
                      </a:r>
                      <a:endParaRPr lang="en-US" sz="1200" dirty="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$ 6,902</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$ 6,599</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$ 5,858</a:t>
                      </a:r>
                      <a:endParaRPr lang="en-US" sz="1200">
                        <a:solidFill>
                          <a:srgbClr val="000000"/>
                        </a:solidFill>
                        <a:effectLst/>
                        <a:latin typeface="Cambria"/>
                        <a:ea typeface="Cambria"/>
                        <a:cs typeface="Cambria"/>
                      </a:endParaRPr>
                    </a:p>
                  </a:txBody>
                  <a:tcPr marL="68580" marR="68580" marT="0" marB="0"/>
                </a:tc>
              </a:tr>
              <a:tr h="443675">
                <a:tc>
                  <a:txBody>
                    <a:bodyPr/>
                    <a:lstStyle/>
                    <a:p>
                      <a:pPr marL="0" marR="0">
                        <a:spcBef>
                          <a:spcPts val="0"/>
                        </a:spcBef>
                        <a:spcAft>
                          <a:spcPts val="0"/>
                        </a:spcAft>
                      </a:pPr>
                      <a:r>
                        <a:rPr lang="en-US" sz="1200" dirty="0">
                          <a:effectLst/>
                        </a:rPr>
                        <a:t>Particulate matter &lt;2.5 microns removed annually</a:t>
                      </a:r>
                      <a:endParaRPr lang="en-US" sz="1200" dirty="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$ 35,697</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$ 34,130</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$ 30,299</a:t>
                      </a:r>
                      <a:endParaRPr lang="en-US" sz="1200">
                        <a:solidFill>
                          <a:srgbClr val="000000"/>
                        </a:solidFill>
                        <a:effectLst/>
                        <a:latin typeface="Cambria"/>
                        <a:ea typeface="Cambria"/>
                        <a:cs typeface="Cambria"/>
                      </a:endParaRPr>
                    </a:p>
                  </a:txBody>
                  <a:tcPr marL="68580" marR="68580" marT="0" marB="0"/>
                </a:tc>
              </a:tr>
              <a:tr h="221837">
                <a:tc>
                  <a:txBody>
                    <a:bodyPr/>
                    <a:lstStyle/>
                    <a:p>
                      <a:pPr marL="0" marR="0">
                        <a:spcBef>
                          <a:spcPts val="0"/>
                        </a:spcBef>
                        <a:spcAft>
                          <a:spcPts val="0"/>
                        </a:spcAft>
                      </a:pPr>
                      <a:r>
                        <a:rPr lang="en-US" sz="1200">
                          <a:effectLst/>
                        </a:rPr>
                        <a:t>Sulfur Dioxide removed annually</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$ 18</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$ 17</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$ 15</a:t>
                      </a:r>
                      <a:endParaRPr lang="en-US" sz="1200">
                        <a:solidFill>
                          <a:srgbClr val="000000"/>
                        </a:solidFill>
                        <a:effectLst/>
                        <a:latin typeface="Cambria"/>
                        <a:ea typeface="Cambria"/>
                        <a:cs typeface="Cambria"/>
                      </a:endParaRPr>
                    </a:p>
                  </a:txBody>
                  <a:tcPr marL="68580" marR="68580" marT="0" marB="0"/>
                </a:tc>
              </a:tr>
              <a:tr h="443675">
                <a:tc>
                  <a:txBody>
                    <a:bodyPr/>
                    <a:lstStyle/>
                    <a:p>
                      <a:pPr marL="0" marR="0">
                        <a:spcBef>
                          <a:spcPts val="0"/>
                        </a:spcBef>
                        <a:spcAft>
                          <a:spcPts val="0"/>
                        </a:spcAft>
                      </a:pPr>
                      <a:r>
                        <a:rPr lang="en-US" sz="1200">
                          <a:effectLst/>
                        </a:rPr>
                        <a:t>Particulate matter &gt;2.5 microns and &lt;10 microns removed annually</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$ 4,850</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$ 4,637</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$ 4,116</a:t>
                      </a:r>
                      <a:endParaRPr lang="en-US" sz="1200">
                        <a:solidFill>
                          <a:srgbClr val="000000"/>
                        </a:solidFill>
                        <a:effectLst/>
                        <a:latin typeface="Cambria"/>
                        <a:ea typeface="Cambria"/>
                        <a:cs typeface="Cambria"/>
                      </a:endParaRPr>
                    </a:p>
                  </a:txBody>
                  <a:tcPr marL="68580" marR="68580" marT="0" marB="0"/>
                </a:tc>
              </a:tr>
              <a:tr h="443675">
                <a:tc>
                  <a:txBody>
                    <a:bodyPr/>
                    <a:lstStyle/>
                    <a:p>
                      <a:pPr marL="0" marR="0">
                        <a:spcBef>
                          <a:spcPts val="0"/>
                        </a:spcBef>
                        <a:spcAft>
                          <a:spcPts val="0"/>
                        </a:spcAft>
                      </a:pPr>
                      <a:r>
                        <a:rPr lang="en-US" sz="1200">
                          <a:effectLst/>
                        </a:rPr>
                        <a:t>Carbon Dioxide sequestered annually in trees</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$ 127,737</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$ 122,192</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$ 108,704</a:t>
                      </a:r>
                      <a:endParaRPr lang="en-US" sz="1200">
                        <a:solidFill>
                          <a:srgbClr val="000000"/>
                        </a:solidFill>
                        <a:effectLst/>
                        <a:latin typeface="Cambria"/>
                        <a:ea typeface="Cambria"/>
                        <a:cs typeface="Cambria"/>
                      </a:endParaRPr>
                    </a:p>
                  </a:txBody>
                  <a:tcPr marL="68580" marR="68580" marT="0" marB="0"/>
                </a:tc>
              </a:tr>
              <a:tr h="443675">
                <a:tc>
                  <a:txBody>
                    <a:bodyPr/>
                    <a:lstStyle/>
                    <a:p>
                      <a:pPr marL="0" marR="0" algn="r">
                        <a:spcBef>
                          <a:spcPts val="0"/>
                        </a:spcBef>
                        <a:spcAft>
                          <a:spcPts val="0"/>
                        </a:spcAft>
                        <a:tabLst>
                          <a:tab pos="1676400" algn="l"/>
                        </a:tabLst>
                      </a:pPr>
                      <a:r>
                        <a:rPr lang="en-US" sz="1200">
                          <a:effectLst/>
                        </a:rPr>
                        <a:t>Subtotal of annual benefits</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$175,391.00 </a:t>
                      </a:r>
                    </a:p>
                    <a:p>
                      <a:pPr marL="0" marR="0">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$167,754.00 </a:t>
                      </a:r>
                    </a:p>
                    <a:p>
                      <a:pPr marL="0" marR="0">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$149,150.00 </a:t>
                      </a:r>
                    </a:p>
                    <a:p>
                      <a:pPr marL="0" marR="0">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580" marR="68580" marT="0" marB="0"/>
                </a:tc>
              </a:tr>
              <a:tr h="443675">
                <a:tc>
                  <a:txBody>
                    <a:bodyPr/>
                    <a:lstStyle/>
                    <a:p>
                      <a:pPr marL="0" marR="0">
                        <a:spcBef>
                          <a:spcPts val="0"/>
                        </a:spcBef>
                        <a:spcAft>
                          <a:spcPts val="0"/>
                        </a:spcAft>
                      </a:pPr>
                      <a:r>
                        <a:rPr lang="en-US" sz="1200">
                          <a:effectLst/>
                        </a:rPr>
                        <a:t>Carbon Dioxide stored in trees </a:t>
                      </a:r>
                    </a:p>
                    <a:p>
                      <a:pPr marL="0" marR="0">
                        <a:spcBef>
                          <a:spcPts val="0"/>
                        </a:spcBef>
                        <a:spcAft>
                          <a:spcPts val="0"/>
                        </a:spcAft>
                      </a:pPr>
                      <a:r>
                        <a:rPr lang="en-US" sz="1200">
                          <a:effectLst/>
                        </a:rPr>
                        <a:t>(not an annual rate)</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$ 3,709,569</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$ 3,546,710</a:t>
                      </a:r>
                      <a:endParaRPr lang="en-US" sz="120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$ 3,148,610</a:t>
                      </a:r>
                      <a:endParaRPr lang="en-US" sz="1200">
                        <a:solidFill>
                          <a:srgbClr val="000000"/>
                        </a:solidFill>
                        <a:effectLst/>
                        <a:latin typeface="Cambria"/>
                        <a:ea typeface="Cambria"/>
                        <a:cs typeface="Cambria"/>
                      </a:endParaRPr>
                    </a:p>
                  </a:txBody>
                  <a:tcPr marL="68580" marR="68580" marT="0" marB="0"/>
                </a:tc>
              </a:tr>
              <a:tr h="665513">
                <a:tc>
                  <a:txBody>
                    <a:bodyPr/>
                    <a:lstStyle/>
                    <a:p>
                      <a:pPr marL="0" marR="0" algn="r">
                        <a:spcBef>
                          <a:spcPts val="0"/>
                        </a:spcBef>
                        <a:spcAft>
                          <a:spcPts val="0"/>
                        </a:spcAft>
                      </a:pPr>
                      <a:r>
                        <a:rPr lang="en-US" sz="1200" dirty="0">
                          <a:effectLst/>
                        </a:rPr>
                        <a:t>Total</a:t>
                      </a:r>
                      <a:endParaRPr lang="en-US" sz="1200" dirty="0">
                        <a:solidFill>
                          <a:srgbClr val="000000"/>
                        </a:solidFill>
                        <a:effectLst/>
                        <a:latin typeface="Cambria"/>
                        <a:ea typeface="Cambria"/>
                        <a:cs typeface="Cambria"/>
                      </a:endParaRPr>
                    </a:p>
                  </a:txBody>
                  <a:tcPr marL="68580" marR="68580" marT="0" marB="0"/>
                </a:tc>
                <a:tc>
                  <a:txBody>
                    <a:bodyPr/>
                    <a:lstStyle/>
                    <a:p>
                      <a:pPr marL="0" marR="0">
                        <a:spcBef>
                          <a:spcPts val="0"/>
                        </a:spcBef>
                        <a:spcAft>
                          <a:spcPts val="0"/>
                        </a:spcAft>
                      </a:pPr>
                      <a:r>
                        <a:rPr lang="en-US" sz="1200">
                          <a:effectLst/>
                        </a:rPr>
                        <a:t> $3,884,960.00 </a:t>
                      </a:r>
                      <a:endParaRPr lang="en-US" sz="1200">
                        <a:solidFill>
                          <a:srgbClr val="000000"/>
                        </a:solidFill>
                        <a:effectLst/>
                        <a:latin typeface="Cambria"/>
                        <a:ea typeface="Cambria"/>
                        <a:cs typeface="Cambria"/>
                      </a:endParaRPr>
                    </a:p>
                  </a:txBody>
                  <a:tcPr marL="68580" marR="68580" marT="0" marB="0" anchor="ctr"/>
                </a:tc>
                <a:tc>
                  <a:txBody>
                    <a:bodyPr/>
                    <a:lstStyle/>
                    <a:p>
                      <a:pPr marL="0" marR="0">
                        <a:spcBef>
                          <a:spcPts val="0"/>
                        </a:spcBef>
                        <a:spcAft>
                          <a:spcPts val="0"/>
                        </a:spcAft>
                      </a:pPr>
                      <a:r>
                        <a:rPr lang="en-US" sz="1200">
                          <a:effectLst/>
                        </a:rPr>
                        <a:t> $3,714,464.00 </a:t>
                      </a:r>
                      <a:endParaRPr lang="en-US" sz="1200">
                        <a:solidFill>
                          <a:srgbClr val="000000"/>
                        </a:solidFill>
                        <a:effectLst/>
                        <a:latin typeface="Cambria"/>
                        <a:ea typeface="Cambria"/>
                        <a:cs typeface="Cambria"/>
                      </a:endParaRPr>
                    </a:p>
                  </a:txBody>
                  <a:tcPr marL="68580" marR="68580" marT="0" marB="0" anchor="ctr"/>
                </a:tc>
                <a:tc>
                  <a:txBody>
                    <a:bodyPr/>
                    <a:lstStyle/>
                    <a:p>
                      <a:pPr marL="0" marR="0">
                        <a:spcBef>
                          <a:spcPts val="0"/>
                        </a:spcBef>
                        <a:spcAft>
                          <a:spcPts val="0"/>
                        </a:spcAft>
                      </a:pPr>
                      <a:r>
                        <a:rPr lang="en-US" sz="1200" dirty="0">
                          <a:effectLst/>
                        </a:rPr>
                        <a:t> $3,297,760.00 </a:t>
                      </a:r>
                      <a:endParaRPr lang="en-US" sz="1200" dirty="0">
                        <a:solidFill>
                          <a:srgbClr val="000000"/>
                        </a:solidFill>
                        <a:effectLst/>
                        <a:latin typeface="Cambria"/>
                        <a:ea typeface="Cambria"/>
                        <a:cs typeface="Cambria"/>
                      </a:endParaRPr>
                    </a:p>
                  </a:txBody>
                  <a:tcPr marL="68580" marR="68580" marT="0" marB="0" anchor="ctr"/>
                </a:tc>
              </a:tr>
            </a:tbl>
          </a:graphicData>
        </a:graphic>
      </p:graphicFrame>
      <p:sp>
        <p:nvSpPr>
          <p:cNvPr id="5" name="Rectangle 1"/>
          <p:cNvSpPr>
            <a:spLocks noChangeArrowheads="1"/>
          </p:cNvSpPr>
          <p:nvPr/>
        </p:nvSpPr>
        <p:spPr bwMode="auto">
          <a:xfrm>
            <a:off x="467544" y="1619831"/>
            <a:ext cx="83529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a:tabLst>
                <a:tab pos="1676400" algn="l"/>
              </a:tabLst>
              <a:defRPr>
                <a:solidFill>
                  <a:schemeClr val="tx1"/>
                </a:solidFill>
                <a:latin typeface="Arial" pitchFamily="34" charset="0"/>
                <a:cs typeface="Arial" pitchFamily="34" charset="0"/>
              </a:defRPr>
            </a:lvl1pPr>
            <a:lvl2pPr>
              <a:tabLst>
                <a:tab pos="1676400" algn="l"/>
              </a:tabLst>
              <a:defRPr>
                <a:solidFill>
                  <a:schemeClr val="tx1"/>
                </a:solidFill>
                <a:latin typeface="Arial" pitchFamily="34" charset="0"/>
                <a:cs typeface="Arial" pitchFamily="34" charset="0"/>
              </a:defRPr>
            </a:lvl2pPr>
            <a:lvl3pPr>
              <a:tabLst>
                <a:tab pos="1676400" algn="l"/>
              </a:tabLst>
              <a:defRPr>
                <a:solidFill>
                  <a:schemeClr val="tx1"/>
                </a:solidFill>
                <a:latin typeface="Arial" pitchFamily="34" charset="0"/>
                <a:cs typeface="Arial" pitchFamily="34" charset="0"/>
              </a:defRPr>
            </a:lvl3pPr>
            <a:lvl4pPr>
              <a:tabLst>
                <a:tab pos="1676400" algn="l"/>
              </a:tabLst>
              <a:defRPr>
                <a:solidFill>
                  <a:schemeClr val="tx1"/>
                </a:solidFill>
                <a:latin typeface="Arial" pitchFamily="34" charset="0"/>
                <a:cs typeface="Arial" pitchFamily="34" charset="0"/>
              </a:defRPr>
            </a:lvl4pPr>
            <a:lvl5pPr>
              <a:tabLst>
                <a:tab pos="1676400" algn="l"/>
              </a:tabLst>
              <a:defRPr>
                <a:solidFill>
                  <a:schemeClr val="tx1"/>
                </a:solidFill>
                <a:latin typeface="Arial" pitchFamily="34" charset="0"/>
                <a:cs typeface="Arial" pitchFamily="34" charset="0"/>
              </a:defRPr>
            </a:lvl5pPr>
            <a:lvl6pPr fontAlgn="base">
              <a:spcBef>
                <a:spcPct val="0"/>
              </a:spcBef>
              <a:spcAft>
                <a:spcPct val="0"/>
              </a:spcAft>
              <a:tabLst>
                <a:tab pos="1676400" algn="l"/>
              </a:tabLst>
              <a:defRPr>
                <a:solidFill>
                  <a:schemeClr val="tx1"/>
                </a:solidFill>
                <a:latin typeface="Arial" pitchFamily="34" charset="0"/>
                <a:cs typeface="Arial" pitchFamily="34" charset="0"/>
              </a:defRPr>
            </a:lvl6pPr>
            <a:lvl7pPr fontAlgn="base">
              <a:spcBef>
                <a:spcPct val="0"/>
              </a:spcBef>
              <a:spcAft>
                <a:spcPct val="0"/>
              </a:spcAft>
              <a:tabLst>
                <a:tab pos="1676400" algn="l"/>
              </a:tabLst>
              <a:defRPr>
                <a:solidFill>
                  <a:schemeClr val="tx1"/>
                </a:solidFill>
                <a:latin typeface="Arial" pitchFamily="34" charset="0"/>
                <a:cs typeface="Arial" pitchFamily="34" charset="0"/>
              </a:defRPr>
            </a:lvl7pPr>
            <a:lvl8pPr fontAlgn="base">
              <a:spcBef>
                <a:spcPct val="0"/>
              </a:spcBef>
              <a:spcAft>
                <a:spcPct val="0"/>
              </a:spcAft>
              <a:tabLst>
                <a:tab pos="1676400" algn="l"/>
              </a:tabLst>
              <a:defRPr>
                <a:solidFill>
                  <a:schemeClr val="tx1"/>
                </a:solidFill>
                <a:latin typeface="Arial" pitchFamily="34" charset="0"/>
                <a:cs typeface="Arial" pitchFamily="34" charset="0"/>
              </a:defRPr>
            </a:lvl8pPr>
            <a:lvl9pPr fontAlgn="base">
              <a:spcBef>
                <a:spcPct val="0"/>
              </a:spcBef>
              <a:spcAft>
                <a:spcPct val="0"/>
              </a:spcAft>
              <a:tabLst>
                <a:tab pos="1676400" algn="l"/>
              </a:tabLst>
              <a:defRPr>
                <a:solidFill>
                  <a:schemeClr val="tx1"/>
                </a:solidFill>
                <a:latin typeface="Arial" pitchFamily="34" charset="0"/>
                <a:cs typeface="Arial"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tab pos="1676400" algn="l"/>
              </a:tabLst>
            </a:pPr>
            <a:r>
              <a:rPr kumimoji="0" lang="en-US" altLang="en-US" b="1" i="0" u="none" strike="noStrike" cap="none" normalizeH="0" baseline="0" dirty="0" smtClean="0">
                <a:ln>
                  <a:noFill/>
                </a:ln>
                <a:solidFill>
                  <a:srgbClr val="000000"/>
                </a:solidFill>
                <a:effectLst/>
                <a:latin typeface="Arial" pitchFamily="34" charset="0"/>
                <a:ea typeface="Times New Roman" pitchFamily="18" charset="0"/>
                <a:cs typeface="Cambria" pitchFamily="18" charset="0"/>
              </a:rPr>
              <a:t>Table 2 – Comparison of Tree Benefit Values for 1994, 2004, and 2011</a:t>
            </a:r>
            <a:endParaRPr kumimoji="0" lang="en-US" altLang="en-US" b="0" i="0" u="none" strike="noStrike" cap="none" normalizeH="0" baseline="0" dirty="0" smtClean="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1676400" algn="l"/>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3851920" y="5445224"/>
            <a:ext cx="4536504" cy="7200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78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60648"/>
            <a:ext cx="7653536" cy="936104"/>
          </a:xfrm>
        </p:spPr>
        <p:txBody>
          <a:bodyPr/>
          <a:lstStyle/>
          <a:p>
            <a:r>
              <a:rPr lang="en-US" sz="3800" b="1" dirty="0" smtClean="0">
                <a:solidFill>
                  <a:srgbClr val="800000"/>
                </a:solidFill>
                <a:latin typeface="Franklin Gothic Book" panose="020B0503020102020204" pitchFamily="34" charset="0"/>
              </a:rPr>
              <a:t>Canopy Pilot Study </a:t>
            </a:r>
            <a:r>
              <a:rPr lang="en-US" sz="3800" b="1" dirty="0">
                <a:solidFill>
                  <a:srgbClr val="800000"/>
                </a:solidFill>
                <a:latin typeface="Franklin Gothic Book" panose="020B0503020102020204" pitchFamily="34" charset="0"/>
              </a:rPr>
              <a:t>– Silver Valley</a:t>
            </a:r>
            <a:endParaRPr lang="en-US" sz="3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66158307"/>
              </p:ext>
            </p:extLst>
          </p:nvPr>
        </p:nvGraphicFramePr>
        <p:xfrm>
          <a:off x="323528" y="1700808"/>
          <a:ext cx="5949696" cy="4854535"/>
        </p:xfrm>
        <a:graphic>
          <a:graphicData uri="http://schemas.openxmlformats.org/drawingml/2006/table">
            <a:tbl>
              <a:tblPr bandRow="1">
                <a:tableStyleId>{5C22544A-7EE6-4342-B048-85BDC9FD1C3A}</a:tableStyleId>
              </a:tblPr>
              <a:tblGrid>
                <a:gridCol w="3458716"/>
                <a:gridCol w="1245490"/>
                <a:gridCol w="1245490"/>
              </a:tblGrid>
              <a:tr h="588107">
                <a:tc>
                  <a:txBody>
                    <a:bodyPr/>
                    <a:lstStyle/>
                    <a:p>
                      <a:pPr marL="0" marR="0">
                        <a:spcBef>
                          <a:spcPts val="0"/>
                        </a:spcBef>
                        <a:spcAft>
                          <a:spcPts val="0"/>
                        </a:spcAft>
                      </a:pPr>
                      <a:r>
                        <a:rPr lang="en-US" sz="1200" dirty="0">
                          <a:effectLst/>
                        </a:rPr>
                        <a:t> </a:t>
                      </a:r>
                      <a:endParaRPr lang="en-US" sz="1200" dirty="0">
                        <a:solidFill>
                          <a:srgbClr val="000000"/>
                        </a:solidFill>
                        <a:effectLst/>
                        <a:latin typeface="Cambria"/>
                        <a:ea typeface="Cambria"/>
                        <a:cs typeface="Cambria"/>
                      </a:endParaRPr>
                    </a:p>
                  </a:txBody>
                  <a:tcPr marL="68231" marR="68231" marT="0" marB="0" anchor="b"/>
                </a:tc>
                <a:tc>
                  <a:txBody>
                    <a:bodyPr/>
                    <a:lstStyle/>
                    <a:p>
                      <a:pPr marL="0" marR="0" algn="ctr">
                        <a:spcBef>
                          <a:spcPts val="0"/>
                        </a:spcBef>
                        <a:spcAft>
                          <a:spcPts val="0"/>
                        </a:spcAft>
                      </a:pPr>
                      <a:r>
                        <a:rPr lang="en-US" sz="1200">
                          <a:effectLst/>
                        </a:rPr>
                        <a:t>Change in 10 years</a:t>
                      </a:r>
                    </a:p>
                    <a:p>
                      <a:pPr marL="0" marR="0" algn="ctr">
                        <a:spcBef>
                          <a:spcPts val="0"/>
                        </a:spcBef>
                        <a:spcAft>
                          <a:spcPts val="0"/>
                        </a:spcAft>
                      </a:pPr>
                      <a:r>
                        <a:rPr lang="en-US" sz="1200">
                          <a:effectLst/>
                        </a:rPr>
                        <a:t>(1994 to 2004)</a:t>
                      </a:r>
                      <a:endParaRPr lang="en-US" sz="1200">
                        <a:solidFill>
                          <a:srgbClr val="000000"/>
                        </a:solidFill>
                        <a:effectLst/>
                        <a:latin typeface="Cambria"/>
                        <a:ea typeface="Cambria"/>
                        <a:cs typeface="Cambria"/>
                      </a:endParaRPr>
                    </a:p>
                  </a:txBody>
                  <a:tcPr marL="68231" marR="68231" marT="0" marB="0" anchor="b"/>
                </a:tc>
                <a:tc>
                  <a:txBody>
                    <a:bodyPr/>
                    <a:lstStyle/>
                    <a:p>
                      <a:pPr marL="0" marR="0" algn="ctr">
                        <a:spcBef>
                          <a:spcPts val="0"/>
                        </a:spcBef>
                        <a:spcAft>
                          <a:spcPts val="0"/>
                        </a:spcAft>
                      </a:pPr>
                      <a:r>
                        <a:rPr lang="en-US" sz="1200">
                          <a:effectLst/>
                        </a:rPr>
                        <a:t>Change in 17 years</a:t>
                      </a:r>
                    </a:p>
                    <a:p>
                      <a:pPr marL="0" marR="0" algn="ctr">
                        <a:spcBef>
                          <a:spcPts val="0"/>
                        </a:spcBef>
                        <a:spcAft>
                          <a:spcPts val="0"/>
                        </a:spcAft>
                      </a:pPr>
                      <a:r>
                        <a:rPr lang="en-US" sz="1200">
                          <a:effectLst/>
                        </a:rPr>
                        <a:t>(1994 to 2011)</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Cover Class</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Tree</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-3.6%</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-12.5%</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Building</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0.4%</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3.6%</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Impervious</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0.4%</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7%</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Grass</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3%</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2%</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Tree Benefit</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Carbon Monoxide removed annually</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-$2.00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-$8.00 </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Nitrogen Dioxide removed annually</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-$6.00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-$21.00 </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Ozone removed annually</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-$303.00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dirty="0">
                          <a:effectLst/>
                        </a:rPr>
                        <a:t>-$1,044.00 </a:t>
                      </a:r>
                      <a:endParaRPr lang="en-US" sz="1200" dirty="0">
                        <a:solidFill>
                          <a:srgbClr val="000000"/>
                        </a:solidFill>
                        <a:effectLst/>
                        <a:latin typeface="Cambria"/>
                        <a:ea typeface="Cambria"/>
                        <a:cs typeface="Cambria"/>
                      </a:endParaRPr>
                    </a:p>
                  </a:txBody>
                  <a:tcPr marL="68231" marR="68231" marT="0" marB="0" anchor="b"/>
                </a:tc>
              </a:tr>
              <a:tr h="406327">
                <a:tc>
                  <a:txBody>
                    <a:bodyPr/>
                    <a:lstStyle/>
                    <a:p>
                      <a:pPr marL="0" marR="0">
                        <a:spcBef>
                          <a:spcPts val="0"/>
                        </a:spcBef>
                        <a:spcAft>
                          <a:spcPts val="0"/>
                        </a:spcAft>
                      </a:pPr>
                      <a:r>
                        <a:rPr lang="en-US" sz="1200">
                          <a:effectLst/>
                        </a:rPr>
                        <a:t>Particulate matter &lt;2.5 microns removed annually</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-$1,567.00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-$5,398.00 </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spcBef>
                          <a:spcPts val="0"/>
                        </a:spcBef>
                        <a:spcAft>
                          <a:spcPts val="0"/>
                        </a:spcAft>
                      </a:pPr>
                      <a:r>
                        <a:rPr lang="en-US" sz="1200">
                          <a:effectLst/>
                        </a:rPr>
                        <a:t>Sulfur Dioxide removed annually</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-$1.00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-$3.00 </a:t>
                      </a:r>
                      <a:endParaRPr lang="en-US" sz="1200">
                        <a:solidFill>
                          <a:srgbClr val="000000"/>
                        </a:solidFill>
                        <a:effectLst/>
                        <a:latin typeface="Cambria"/>
                        <a:ea typeface="Cambria"/>
                        <a:cs typeface="Cambria"/>
                      </a:endParaRPr>
                    </a:p>
                  </a:txBody>
                  <a:tcPr marL="68231" marR="68231" marT="0" marB="0" anchor="b"/>
                </a:tc>
              </a:tr>
              <a:tr h="406327">
                <a:tc>
                  <a:txBody>
                    <a:bodyPr/>
                    <a:lstStyle/>
                    <a:p>
                      <a:pPr marL="0" marR="0">
                        <a:spcBef>
                          <a:spcPts val="0"/>
                        </a:spcBef>
                        <a:spcAft>
                          <a:spcPts val="0"/>
                        </a:spcAft>
                      </a:pPr>
                      <a:r>
                        <a:rPr lang="en-US" sz="1200">
                          <a:effectLst/>
                        </a:rPr>
                        <a:t>Particulate matter &gt;2.5 microns and &lt;10 microns removed annually</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-$213.00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-$734.00 </a:t>
                      </a:r>
                      <a:endParaRPr lang="en-US" sz="1200">
                        <a:solidFill>
                          <a:srgbClr val="000000"/>
                        </a:solidFill>
                        <a:effectLst/>
                        <a:latin typeface="Cambria"/>
                        <a:ea typeface="Cambria"/>
                        <a:cs typeface="Cambria"/>
                      </a:endParaRPr>
                    </a:p>
                  </a:txBody>
                  <a:tcPr marL="68231" marR="68231" marT="0" marB="0" anchor="b"/>
                </a:tc>
              </a:tr>
              <a:tr h="406327">
                <a:tc>
                  <a:txBody>
                    <a:bodyPr/>
                    <a:lstStyle/>
                    <a:p>
                      <a:pPr marL="0" marR="0">
                        <a:spcBef>
                          <a:spcPts val="0"/>
                        </a:spcBef>
                        <a:spcAft>
                          <a:spcPts val="0"/>
                        </a:spcAft>
                      </a:pPr>
                      <a:r>
                        <a:rPr lang="en-US" sz="1200">
                          <a:effectLst/>
                        </a:rPr>
                        <a:t>Carbon Dioxide sequestered annually in trees</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-$5,545.00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-$19,033.00 </a:t>
                      </a:r>
                      <a:endParaRPr lang="en-US" sz="1200">
                        <a:solidFill>
                          <a:srgbClr val="000000"/>
                        </a:solidFill>
                        <a:effectLst/>
                        <a:latin typeface="Cambria"/>
                        <a:ea typeface="Cambria"/>
                        <a:cs typeface="Cambria"/>
                      </a:endParaRPr>
                    </a:p>
                  </a:txBody>
                  <a:tcPr marL="68231" marR="68231" marT="0" marB="0" anchor="b"/>
                </a:tc>
              </a:tr>
              <a:tr h="406327">
                <a:tc>
                  <a:txBody>
                    <a:bodyPr/>
                    <a:lstStyle/>
                    <a:p>
                      <a:pPr marL="0" marR="0" algn="r">
                        <a:spcBef>
                          <a:spcPts val="0"/>
                        </a:spcBef>
                        <a:spcAft>
                          <a:spcPts val="0"/>
                        </a:spcAft>
                      </a:pPr>
                      <a:r>
                        <a:rPr lang="en-US" sz="1200">
                          <a:effectLst/>
                        </a:rPr>
                        <a:t>Subtotal of loss in annual benefits</a:t>
                      </a:r>
                    </a:p>
                    <a:p>
                      <a:pPr marL="0" marR="0">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-$7,636.80 </a:t>
                      </a:r>
                    </a:p>
                    <a:p>
                      <a:pPr marL="0" marR="0" algn="r">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-$26,240.90 </a:t>
                      </a:r>
                    </a:p>
                    <a:p>
                      <a:pPr marL="0" marR="0" algn="r">
                        <a:spcBef>
                          <a:spcPts val="0"/>
                        </a:spcBef>
                        <a:spcAft>
                          <a:spcPts val="0"/>
                        </a:spcAft>
                      </a:pPr>
                      <a:r>
                        <a:rPr lang="en-US" sz="1200">
                          <a:effectLst/>
                        </a:rPr>
                        <a:t> </a:t>
                      </a:r>
                      <a:endParaRPr lang="en-US" sz="1200">
                        <a:solidFill>
                          <a:srgbClr val="000000"/>
                        </a:solidFill>
                        <a:effectLst/>
                        <a:latin typeface="Cambria"/>
                        <a:ea typeface="Cambria"/>
                        <a:cs typeface="Cambria"/>
                      </a:endParaRPr>
                    </a:p>
                  </a:txBody>
                  <a:tcPr marL="68231" marR="68231" marT="0" marB="0" anchor="b"/>
                </a:tc>
              </a:tr>
              <a:tr h="406327">
                <a:tc>
                  <a:txBody>
                    <a:bodyPr/>
                    <a:lstStyle/>
                    <a:p>
                      <a:pPr marL="0" marR="0">
                        <a:spcBef>
                          <a:spcPts val="0"/>
                        </a:spcBef>
                        <a:spcAft>
                          <a:spcPts val="0"/>
                        </a:spcAft>
                      </a:pPr>
                      <a:r>
                        <a:rPr lang="en-US" sz="1200">
                          <a:effectLst/>
                        </a:rPr>
                        <a:t>Carbon Dioxide stored in trees (not an annual rate)</a:t>
                      </a:r>
                      <a:endParaRPr lang="en-US" sz="120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-$162,859.00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a:effectLst/>
                        </a:rPr>
                        <a:t>-$560,959.00 </a:t>
                      </a:r>
                      <a:endParaRPr lang="en-US" sz="1200">
                        <a:solidFill>
                          <a:srgbClr val="000000"/>
                        </a:solidFill>
                        <a:effectLst/>
                        <a:latin typeface="Cambria"/>
                        <a:ea typeface="Cambria"/>
                        <a:cs typeface="Cambria"/>
                      </a:endParaRPr>
                    </a:p>
                  </a:txBody>
                  <a:tcPr marL="68231" marR="68231" marT="0" marB="0" anchor="b"/>
                </a:tc>
              </a:tr>
              <a:tr h="203163">
                <a:tc>
                  <a:txBody>
                    <a:bodyPr/>
                    <a:lstStyle/>
                    <a:p>
                      <a:pPr marL="0" marR="0" algn="r">
                        <a:spcBef>
                          <a:spcPts val="0"/>
                        </a:spcBef>
                        <a:spcAft>
                          <a:spcPts val="0"/>
                        </a:spcAft>
                      </a:pPr>
                      <a:r>
                        <a:rPr lang="en-US" sz="1200" dirty="0">
                          <a:effectLst/>
                        </a:rPr>
                        <a:t>Total</a:t>
                      </a:r>
                      <a:endParaRPr lang="en-US" sz="1200" dirty="0">
                        <a:solidFill>
                          <a:srgbClr val="000000"/>
                        </a:solidFill>
                        <a:effectLst/>
                        <a:latin typeface="Cambria"/>
                        <a:ea typeface="Cambria"/>
                        <a:cs typeface="Cambria"/>
                      </a:endParaRPr>
                    </a:p>
                  </a:txBody>
                  <a:tcPr marL="68231" marR="68231" marT="0" marB="0" anchor="ctr"/>
                </a:tc>
                <a:tc>
                  <a:txBody>
                    <a:bodyPr/>
                    <a:lstStyle/>
                    <a:p>
                      <a:pPr marL="0" marR="0" algn="r">
                        <a:spcBef>
                          <a:spcPts val="0"/>
                        </a:spcBef>
                        <a:spcAft>
                          <a:spcPts val="0"/>
                        </a:spcAft>
                      </a:pPr>
                      <a:r>
                        <a:rPr lang="en-US" sz="1200">
                          <a:effectLst/>
                        </a:rPr>
                        <a:t>-$170,496.00 </a:t>
                      </a:r>
                      <a:endParaRPr lang="en-US" sz="1200">
                        <a:solidFill>
                          <a:srgbClr val="000000"/>
                        </a:solidFill>
                        <a:effectLst/>
                        <a:latin typeface="Cambria"/>
                        <a:ea typeface="Cambria"/>
                        <a:cs typeface="Cambria"/>
                      </a:endParaRPr>
                    </a:p>
                  </a:txBody>
                  <a:tcPr marL="68231" marR="68231" marT="0" marB="0" anchor="b"/>
                </a:tc>
                <a:tc>
                  <a:txBody>
                    <a:bodyPr/>
                    <a:lstStyle/>
                    <a:p>
                      <a:pPr marL="0" marR="0" algn="r">
                        <a:spcBef>
                          <a:spcPts val="0"/>
                        </a:spcBef>
                        <a:spcAft>
                          <a:spcPts val="0"/>
                        </a:spcAft>
                      </a:pPr>
                      <a:r>
                        <a:rPr lang="en-US" sz="1200" dirty="0">
                          <a:effectLst/>
                        </a:rPr>
                        <a:t>-$587,200.00 </a:t>
                      </a:r>
                      <a:endParaRPr lang="en-US" sz="1200" dirty="0">
                        <a:solidFill>
                          <a:srgbClr val="000000"/>
                        </a:solidFill>
                        <a:effectLst/>
                        <a:latin typeface="Cambria"/>
                        <a:ea typeface="Cambria"/>
                        <a:cs typeface="Cambria"/>
                      </a:endParaRPr>
                    </a:p>
                  </a:txBody>
                  <a:tcPr marL="68231" marR="68231" marT="0" marB="0" anchor="b"/>
                </a:tc>
              </a:tr>
            </a:tbl>
          </a:graphicData>
        </a:graphic>
      </p:graphicFrame>
      <p:sp>
        <p:nvSpPr>
          <p:cNvPr id="5" name="Rectangle 1"/>
          <p:cNvSpPr>
            <a:spLocks noChangeArrowheads="1"/>
          </p:cNvSpPr>
          <p:nvPr/>
        </p:nvSpPr>
        <p:spPr bwMode="auto">
          <a:xfrm>
            <a:off x="251520" y="1174194"/>
            <a:ext cx="7632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ea typeface="Times New Roman" pitchFamily="18" charset="0"/>
                <a:cs typeface="Cambria" pitchFamily="18" charset="0"/>
              </a:rPr>
              <a:t>Table 3 – Summary of Changes in Cover Class and Tree Benefits</a:t>
            </a:r>
            <a:endParaRPr kumimoji="0" lang="en-US" altLang="en-US" b="0" i="0" u="none" strike="noStrike" cap="none" normalizeH="0" baseline="0" dirty="0" smtClean="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179512" y="2492896"/>
            <a:ext cx="6120680" cy="2880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03848" y="6381328"/>
            <a:ext cx="3312368" cy="2880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 Shot 2015-09-17 at 8.29.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2708920"/>
            <a:ext cx="2475055" cy="3062720"/>
          </a:xfrm>
          <a:prstGeom prst="rect">
            <a:avLst/>
          </a:prstGeom>
        </p:spPr>
      </p:pic>
    </p:spTree>
    <p:extLst>
      <p:ext uri="{BB962C8B-B14F-4D97-AF65-F5344CB8AC3E}">
        <p14:creationId xmlns:p14="http://schemas.microsoft.com/office/powerpoint/2010/main" val="299236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iTree Canopy</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577" y="376918"/>
            <a:ext cx="670190" cy="788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4047226531"/>
              </p:ext>
            </p:extLst>
          </p:nvPr>
        </p:nvGraphicFramePr>
        <p:xfrm>
          <a:off x="2371724" y="3469626"/>
          <a:ext cx="6120732" cy="889514"/>
        </p:xfrm>
        <a:graphic>
          <a:graphicData uri="http://schemas.openxmlformats.org/drawingml/2006/table">
            <a:tbl>
              <a:tblPr firstRow="1" firstCol="1" bandRow="1">
                <a:tableStyleId>{5C22544A-7EE6-4342-B048-85BDC9FD1C3A}</a:tableStyleId>
              </a:tblPr>
              <a:tblGrid>
                <a:gridCol w="1530183"/>
                <a:gridCol w="1530183"/>
                <a:gridCol w="1530183"/>
                <a:gridCol w="1530183"/>
              </a:tblGrid>
              <a:tr h="444757">
                <a:tc>
                  <a:txBody>
                    <a:bodyPr/>
                    <a:lstStyle/>
                    <a:p>
                      <a:pPr marL="0" marR="0">
                        <a:lnSpc>
                          <a:spcPct val="115000"/>
                        </a:lnSpc>
                        <a:spcBef>
                          <a:spcPts val="0"/>
                        </a:spcBef>
                        <a:spcAft>
                          <a:spcPts val="0"/>
                        </a:spcAft>
                      </a:pPr>
                      <a:r>
                        <a:rPr lang="en-US" sz="1400" dirty="0">
                          <a:solidFill>
                            <a:schemeClr val="bg1"/>
                          </a:solidFill>
                          <a:effectLst/>
                        </a:rPr>
                        <a:t>Tree</a:t>
                      </a:r>
                      <a:endParaRPr lang="en-US" sz="1400" dirty="0">
                        <a:solidFill>
                          <a:schemeClr val="bg1"/>
                        </a:solidFill>
                        <a:effectLst/>
                        <a:latin typeface="Calibri"/>
                        <a:ea typeface="Calibri"/>
                        <a:cs typeface="Times New Roman"/>
                      </a:endParaRPr>
                    </a:p>
                  </a:txBody>
                  <a:tcPr marL="58524" marR="58524" marT="0" marB="0">
                    <a:solidFill>
                      <a:srgbClr val="19972E"/>
                    </a:solidFill>
                  </a:tcPr>
                </a:tc>
                <a:tc>
                  <a:txBody>
                    <a:bodyPr/>
                    <a:lstStyle/>
                    <a:p>
                      <a:pPr marL="0" marR="0">
                        <a:lnSpc>
                          <a:spcPct val="115000"/>
                        </a:lnSpc>
                        <a:spcBef>
                          <a:spcPts val="0"/>
                        </a:spcBef>
                        <a:spcAft>
                          <a:spcPts val="0"/>
                        </a:spcAft>
                      </a:pPr>
                      <a:r>
                        <a:rPr lang="en-US" sz="1400" dirty="0">
                          <a:solidFill>
                            <a:schemeClr val="bg1"/>
                          </a:solidFill>
                          <a:effectLst/>
                        </a:rPr>
                        <a:t>Grass</a:t>
                      </a:r>
                      <a:endParaRPr lang="en-US" sz="1400" dirty="0">
                        <a:solidFill>
                          <a:schemeClr val="bg1"/>
                        </a:solidFill>
                        <a:effectLst/>
                        <a:latin typeface="Calibri"/>
                        <a:ea typeface="Calibri"/>
                        <a:cs typeface="Times New Roman"/>
                      </a:endParaRPr>
                    </a:p>
                  </a:txBody>
                  <a:tcPr marL="58524" marR="58524" marT="0" marB="0">
                    <a:solidFill>
                      <a:srgbClr val="19972E"/>
                    </a:solidFill>
                  </a:tcPr>
                </a:tc>
                <a:tc>
                  <a:txBody>
                    <a:bodyPr/>
                    <a:lstStyle/>
                    <a:p>
                      <a:pPr marL="0" marR="0">
                        <a:lnSpc>
                          <a:spcPct val="115000"/>
                        </a:lnSpc>
                        <a:spcBef>
                          <a:spcPts val="0"/>
                        </a:spcBef>
                        <a:spcAft>
                          <a:spcPts val="0"/>
                        </a:spcAft>
                      </a:pPr>
                      <a:r>
                        <a:rPr lang="en-US" sz="1400" dirty="0">
                          <a:solidFill>
                            <a:schemeClr val="bg1"/>
                          </a:solidFill>
                          <a:effectLst/>
                        </a:rPr>
                        <a:t>Building</a:t>
                      </a:r>
                      <a:endParaRPr lang="en-US" sz="1400" dirty="0">
                        <a:solidFill>
                          <a:schemeClr val="bg1"/>
                        </a:solidFill>
                        <a:effectLst/>
                        <a:latin typeface="Calibri"/>
                        <a:ea typeface="Calibri"/>
                        <a:cs typeface="Times New Roman"/>
                      </a:endParaRPr>
                    </a:p>
                  </a:txBody>
                  <a:tcPr marL="58524" marR="58524" marT="0" marB="0">
                    <a:solidFill>
                      <a:srgbClr val="19972E"/>
                    </a:solidFill>
                  </a:tcPr>
                </a:tc>
                <a:tc>
                  <a:txBody>
                    <a:bodyPr/>
                    <a:lstStyle/>
                    <a:p>
                      <a:pPr marL="0" marR="0">
                        <a:lnSpc>
                          <a:spcPct val="115000"/>
                        </a:lnSpc>
                        <a:spcBef>
                          <a:spcPts val="0"/>
                        </a:spcBef>
                        <a:spcAft>
                          <a:spcPts val="0"/>
                        </a:spcAft>
                      </a:pPr>
                      <a:r>
                        <a:rPr lang="en-US" sz="1400" dirty="0">
                          <a:solidFill>
                            <a:schemeClr val="bg1"/>
                          </a:solidFill>
                          <a:effectLst/>
                        </a:rPr>
                        <a:t>Impervious</a:t>
                      </a:r>
                      <a:endParaRPr lang="en-US" sz="1400" dirty="0">
                        <a:solidFill>
                          <a:schemeClr val="bg1"/>
                        </a:solidFill>
                        <a:effectLst/>
                        <a:latin typeface="Calibri"/>
                        <a:ea typeface="Calibri"/>
                        <a:cs typeface="Times New Roman"/>
                      </a:endParaRPr>
                    </a:p>
                  </a:txBody>
                  <a:tcPr marL="58524" marR="58524" marT="0" marB="0">
                    <a:solidFill>
                      <a:srgbClr val="19972E"/>
                    </a:solidFill>
                  </a:tcPr>
                </a:tc>
              </a:tr>
              <a:tr h="444757">
                <a:tc>
                  <a:txBody>
                    <a:bodyPr/>
                    <a:lstStyle/>
                    <a:p>
                      <a:pPr marL="0" marR="0">
                        <a:lnSpc>
                          <a:spcPct val="115000"/>
                        </a:lnSpc>
                        <a:spcBef>
                          <a:spcPts val="0"/>
                        </a:spcBef>
                        <a:spcAft>
                          <a:spcPts val="0"/>
                        </a:spcAft>
                      </a:pPr>
                      <a:r>
                        <a:rPr lang="en-US" sz="1600" b="0" dirty="0">
                          <a:solidFill>
                            <a:srgbClr val="C00000"/>
                          </a:solidFill>
                          <a:effectLst/>
                        </a:rPr>
                        <a:t>-10.0%</a:t>
                      </a:r>
                      <a:endParaRPr lang="en-US" sz="1600" b="0" dirty="0">
                        <a:solidFill>
                          <a:srgbClr val="C00000"/>
                        </a:solidFill>
                        <a:effectLst/>
                        <a:latin typeface="Calibri"/>
                        <a:ea typeface="Calibri"/>
                        <a:cs typeface="Times New Roman"/>
                      </a:endParaRPr>
                    </a:p>
                  </a:txBody>
                  <a:tcPr marL="58524" marR="58524" marT="0" marB="0">
                    <a:solidFill>
                      <a:srgbClr val="92D050"/>
                    </a:solidFill>
                  </a:tcPr>
                </a:tc>
                <a:tc>
                  <a:txBody>
                    <a:bodyPr/>
                    <a:lstStyle/>
                    <a:p>
                      <a:pPr marL="0" marR="0">
                        <a:lnSpc>
                          <a:spcPct val="115000"/>
                        </a:lnSpc>
                        <a:spcBef>
                          <a:spcPts val="0"/>
                        </a:spcBef>
                        <a:spcAft>
                          <a:spcPts val="0"/>
                        </a:spcAft>
                      </a:pPr>
                      <a:r>
                        <a:rPr lang="en-US" sz="1600" b="0" dirty="0">
                          <a:solidFill>
                            <a:schemeClr val="bg1"/>
                          </a:solidFill>
                          <a:effectLst/>
                        </a:rPr>
                        <a:t>-0%</a:t>
                      </a:r>
                      <a:endParaRPr lang="en-US" sz="1600" b="0" dirty="0">
                        <a:solidFill>
                          <a:schemeClr val="bg1"/>
                        </a:solidFill>
                        <a:effectLst/>
                        <a:latin typeface="Calibri"/>
                        <a:ea typeface="Calibri"/>
                        <a:cs typeface="Times New Roman"/>
                      </a:endParaRPr>
                    </a:p>
                  </a:txBody>
                  <a:tcPr marL="58524" marR="58524" marT="0" marB="0">
                    <a:solidFill>
                      <a:srgbClr val="92D050"/>
                    </a:solidFill>
                  </a:tcPr>
                </a:tc>
                <a:tc>
                  <a:txBody>
                    <a:bodyPr/>
                    <a:lstStyle/>
                    <a:p>
                      <a:pPr marL="0" marR="0">
                        <a:lnSpc>
                          <a:spcPct val="115000"/>
                        </a:lnSpc>
                        <a:spcBef>
                          <a:spcPts val="0"/>
                        </a:spcBef>
                        <a:spcAft>
                          <a:spcPts val="0"/>
                        </a:spcAft>
                      </a:pPr>
                      <a:r>
                        <a:rPr lang="en-US" sz="1600" b="0" dirty="0">
                          <a:solidFill>
                            <a:schemeClr val="bg1"/>
                          </a:solidFill>
                          <a:effectLst/>
                        </a:rPr>
                        <a:t>+5.2%</a:t>
                      </a:r>
                      <a:endParaRPr lang="en-US" sz="1600" b="0" dirty="0">
                        <a:solidFill>
                          <a:schemeClr val="bg1"/>
                        </a:solidFill>
                        <a:effectLst/>
                        <a:latin typeface="Calibri"/>
                        <a:ea typeface="Calibri"/>
                        <a:cs typeface="Times New Roman"/>
                      </a:endParaRPr>
                    </a:p>
                  </a:txBody>
                  <a:tcPr marL="58524" marR="58524" marT="0" marB="0">
                    <a:solidFill>
                      <a:srgbClr val="92D050"/>
                    </a:solidFill>
                  </a:tcPr>
                </a:tc>
                <a:tc>
                  <a:txBody>
                    <a:bodyPr/>
                    <a:lstStyle/>
                    <a:p>
                      <a:pPr marL="0" marR="0">
                        <a:lnSpc>
                          <a:spcPct val="115000"/>
                        </a:lnSpc>
                        <a:spcBef>
                          <a:spcPts val="0"/>
                        </a:spcBef>
                        <a:spcAft>
                          <a:spcPts val="0"/>
                        </a:spcAft>
                      </a:pPr>
                      <a:r>
                        <a:rPr lang="en-US" sz="1600" b="0" dirty="0">
                          <a:solidFill>
                            <a:schemeClr val="bg1"/>
                          </a:solidFill>
                          <a:effectLst/>
                        </a:rPr>
                        <a:t>+4.8%</a:t>
                      </a:r>
                      <a:endParaRPr lang="en-US" sz="1600" b="0" dirty="0">
                        <a:solidFill>
                          <a:schemeClr val="bg1"/>
                        </a:solidFill>
                        <a:effectLst/>
                        <a:latin typeface="Calibri"/>
                        <a:ea typeface="Calibri"/>
                        <a:cs typeface="Times New Roman"/>
                      </a:endParaRPr>
                    </a:p>
                  </a:txBody>
                  <a:tcPr marL="58524" marR="58524" marT="0" marB="0">
                    <a:solidFill>
                      <a:srgbClr val="92D050"/>
                    </a:solidFill>
                  </a:tcPr>
                </a:tc>
              </a:tr>
            </a:tbl>
          </a:graphicData>
        </a:graphic>
      </p:graphicFrame>
      <p:sp>
        <p:nvSpPr>
          <p:cNvPr id="7" name="Rectangle 1"/>
          <p:cNvSpPr>
            <a:spLocks noChangeArrowheads="1"/>
          </p:cNvSpPr>
          <p:nvPr/>
        </p:nvSpPr>
        <p:spPr bwMode="auto">
          <a:xfrm>
            <a:off x="2289384" y="3155413"/>
            <a:ext cx="40998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C000"/>
                </a:solidFill>
                <a:effectLst/>
                <a:latin typeface="Calibri" pitchFamily="34" charset="0"/>
                <a:ea typeface="Calibri" pitchFamily="34" charset="0"/>
                <a:cs typeface="Times New Roman" pitchFamily="18" charset="0"/>
              </a:rPr>
              <a:t>Difference in land cover totals from 2000-2011</a:t>
            </a:r>
            <a:endParaRPr kumimoji="0" lang="en-US" altLang="en-US" sz="1600" b="1" i="0" u="none" strike="noStrike" cap="none" normalizeH="0" baseline="0" dirty="0" smtClean="0">
              <a:ln>
                <a:noFill/>
              </a:ln>
              <a:solidFill>
                <a:srgbClr val="FFC000"/>
              </a:solidFill>
              <a:effectLst/>
              <a:cs typeface="Arial" pitchFamily="34" charset="0"/>
            </a:endParaRPr>
          </a:p>
        </p:txBody>
      </p:sp>
      <p:graphicFrame>
        <p:nvGraphicFramePr>
          <p:cNvPr id="8" name="Table 7" descr="Note: All Amounts in Canadian Dollars"/>
          <p:cNvGraphicFramePr>
            <a:graphicFrameLocks noGrp="1"/>
          </p:cNvGraphicFramePr>
          <p:nvPr>
            <p:extLst>
              <p:ext uri="{D42A27DB-BD31-4B8C-83A1-F6EECF244321}">
                <p14:modId xmlns:p14="http://schemas.microsoft.com/office/powerpoint/2010/main" val="360193957"/>
              </p:ext>
            </p:extLst>
          </p:nvPr>
        </p:nvGraphicFramePr>
        <p:xfrm>
          <a:off x="275961" y="4919193"/>
          <a:ext cx="8724896" cy="1542989"/>
        </p:xfrm>
        <a:graphic>
          <a:graphicData uri="http://schemas.openxmlformats.org/drawingml/2006/table">
            <a:tbl>
              <a:tblPr firstRow="1" firstCol="1" bandRow="1">
                <a:tableStyleId>{5C22544A-7EE6-4342-B048-85BDC9FD1C3A}</a:tableStyleId>
              </a:tblPr>
              <a:tblGrid>
                <a:gridCol w="1090612"/>
                <a:gridCol w="1090612"/>
                <a:gridCol w="1090612"/>
                <a:gridCol w="1090612"/>
                <a:gridCol w="1090612"/>
                <a:gridCol w="1090612"/>
                <a:gridCol w="1090612"/>
                <a:gridCol w="1090612"/>
              </a:tblGrid>
              <a:tr h="925793">
                <a:tc>
                  <a:txBody>
                    <a:bodyPr/>
                    <a:lstStyle/>
                    <a:p>
                      <a:pPr marL="0" marR="0" algn="ctr">
                        <a:lnSpc>
                          <a:spcPct val="115000"/>
                        </a:lnSpc>
                        <a:spcBef>
                          <a:spcPts val="0"/>
                        </a:spcBef>
                        <a:spcAft>
                          <a:spcPts val="0"/>
                        </a:spcAft>
                      </a:pPr>
                      <a:endParaRPr lang="en-US" sz="1200" dirty="0" smtClean="0">
                        <a:effectLst/>
                      </a:endParaRPr>
                    </a:p>
                    <a:p>
                      <a:pPr marL="0" marR="0" algn="ctr">
                        <a:lnSpc>
                          <a:spcPct val="115000"/>
                        </a:lnSpc>
                        <a:spcBef>
                          <a:spcPts val="0"/>
                        </a:spcBef>
                        <a:spcAft>
                          <a:spcPts val="0"/>
                        </a:spcAft>
                      </a:pPr>
                      <a:r>
                        <a:rPr lang="en-US" sz="1200" dirty="0" smtClean="0">
                          <a:effectLst/>
                        </a:rPr>
                        <a:t>Carbon </a:t>
                      </a:r>
                      <a:r>
                        <a:rPr lang="en-US" sz="1200" dirty="0">
                          <a:effectLst/>
                        </a:rPr>
                        <a:t>Monoxide</a:t>
                      </a:r>
                      <a:endParaRPr lang="en-US" sz="1200" dirty="0">
                        <a:effectLst/>
                        <a:latin typeface="Calibri"/>
                        <a:ea typeface="Calibri"/>
                        <a:cs typeface="Times New Roman"/>
                      </a:endParaRPr>
                    </a:p>
                  </a:txBody>
                  <a:tcPr marL="57674" marR="57674" marT="0" marB="0">
                    <a:solidFill>
                      <a:srgbClr val="19972E"/>
                    </a:solidFill>
                  </a:tcPr>
                </a:tc>
                <a:tc>
                  <a:txBody>
                    <a:bodyPr/>
                    <a:lstStyle/>
                    <a:p>
                      <a:pPr marL="0" marR="0" algn="ctr">
                        <a:lnSpc>
                          <a:spcPct val="115000"/>
                        </a:lnSpc>
                        <a:spcBef>
                          <a:spcPts val="0"/>
                        </a:spcBef>
                        <a:spcAft>
                          <a:spcPts val="0"/>
                        </a:spcAft>
                      </a:pPr>
                      <a:endParaRPr lang="en-US" sz="1200" dirty="0" smtClean="0">
                        <a:effectLst/>
                      </a:endParaRPr>
                    </a:p>
                    <a:p>
                      <a:pPr marL="0" marR="0" algn="ctr">
                        <a:lnSpc>
                          <a:spcPct val="115000"/>
                        </a:lnSpc>
                        <a:spcBef>
                          <a:spcPts val="0"/>
                        </a:spcBef>
                        <a:spcAft>
                          <a:spcPts val="0"/>
                        </a:spcAft>
                      </a:pPr>
                      <a:r>
                        <a:rPr lang="en-US" sz="1200" dirty="0" smtClean="0">
                          <a:effectLst/>
                        </a:rPr>
                        <a:t>Nitrogen </a:t>
                      </a:r>
                      <a:r>
                        <a:rPr lang="en-US" sz="1200" dirty="0">
                          <a:effectLst/>
                        </a:rPr>
                        <a:t>Dioxide</a:t>
                      </a:r>
                      <a:endParaRPr lang="en-US" sz="1200" dirty="0">
                        <a:effectLst/>
                        <a:latin typeface="Calibri"/>
                        <a:ea typeface="Calibri"/>
                        <a:cs typeface="Times New Roman"/>
                      </a:endParaRPr>
                    </a:p>
                  </a:txBody>
                  <a:tcPr marL="57674" marR="57674" marT="0" marB="0">
                    <a:solidFill>
                      <a:srgbClr val="19972E"/>
                    </a:solidFill>
                  </a:tcPr>
                </a:tc>
                <a:tc>
                  <a:txBody>
                    <a:bodyPr/>
                    <a:lstStyle/>
                    <a:p>
                      <a:pPr marL="0" marR="0" algn="ctr">
                        <a:lnSpc>
                          <a:spcPct val="115000"/>
                        </a:lnSpc>
                        <a:spcBef>
                          <a:spcPts val="0"/>
                        </a:spcBef>
                        <a:spcAft>
                          <a:spcPts val="0"/>
                        </a:spcAft>
                      </a:pPr>
                      <a:endParaRPr lang="en-US" sz="1200" dirty="0" smtClean="0">
                        <a:effectLst/>
                      </a:endParaRPr>
                    </a:p>
                    <a:p>
                      <a:pPr marL="0" marR="0" algn="ctr">
                        <a:lnSpc>
                          <a:spcPct val="115000"/>
                        </a:lnSpc>
                        <a:spcBef>
                          <a:spcPts val="0"/>
                        </a:spcBef>
                        <a:spcAft>
                          <a:spcPts val="0"/>
                        </a:spcAft>
                      </a:pPr>
                      <a:r>
                        <a:rPr lang="en-US" sz="1200" dirty="0" smtClean="0">
                          <a:effectLst/>
                        </a:rPr>
                        <a:t>Ozone</a:t>
                      </a:r>
                      <a:endParaRPr lang="en-US" sz="1200" dirty="0">
                        <a:effectLst/>
                        <a:latin typeface="Calibri"/>
                        <a:ea typeface="Calibri"/>
                        <a:cs typeface="Times New Roman"/>
                      </a:endParaRPr>
                    </a:p>
                  </a:txBody>
                  <a:tcPr marL="57674" marR="57674" marT="0" marB="0">
                    <a:solidFill>
                      <a:srgbClr val="19972E"/>
                    </a:solidFill>
                  </a:tcPr>
                </a:tc>
                <a:tc>
                  <a:txBody>
                    <a:bodyPr/>
                    <a:lstStyle/>
                    <a:p>
                      <a:pPr marL="0" marR="0" algn="ctr">
                        <a:lnSpc>
                          <a:spcPct val="115000"/>
                        </a:lnSpc>
                        <a:spcBef>
                          <a:spcPts val="0"/>
                        </a:spcBef>
                        <a:spcAft>
                          <a:spcPts val="0"/>
                        </a:spcAft>
                      </a:pPr>
                      <a:r>
                        <a:rPr lang="en-US" sz="1200" dirty="0" smtClean="0">
                          <a:effectLst/>
                        </a:rPr>
                        <a:t>Fine </a:t>
                      </a:r>
                      <a:r>
                        <a:rPr lang="en-US" sz="1200" dirty="0">
                          <a:effectLst/>
                        </a:rPr>
                        <a:t>Particulate Matter</a:t>
                      </a:r>
                      <a:endParaRPr lang="en-US" sz="1200" dirty="0">
                        <a:effectLst/>
                        <a:latin typeface="Calibri"/>
                        <a:ea typeface="Calibri"/>
                        <a:cs typeface="Times New Roman"/>
                      </a:endParaRPr>
                    </a:p>
                  </a:txBody>
                  <a:tcPr marL="57674" marR="57674" marT="0" marB="0">
                    <a:solidFill>
                      <a:srgbClr val="19972E"/>
                    </a:solidFill>
                  </a:tcPr>
                </a:tc>
                <a:tc>
                  <a:txBody>
                    <a:bodyPr/>
                    <a:lstStyle/>
                    <a:p>
                      <a:pPr marL="0" marR="0" algn="ctr">
                        <a:lnSpc>
                          <a:spcPct val="115000"/>
                        </a:lnSpc>
                        <a:spcBef>
                          <a:spcPts val="0"/>
                        </a:spcBef>
                        <a:spcAft>
                          <a:spcPts val="0"/>
                        </a:spcAft>
                      </a:pPr>
                      <a:endParaRPr lang="en-US" sz="1200" dirty="0" smtClean="0">
                        <a:effectLst/>
                      </a:endParaRPr>
                    </a:p>
                    <a:p>
                      <a:pPr marL="0" marR="0" algn="ctr">
                        <a:lnSpc>
                          <a:spcPct val="115000"/>
                        </a:lnSpc>
                        <a:spcBef>
                          <a:spcPts val="0"/>
                        </a:spcBef>
                        <a:spcAft>
                          <a:spcPts val="0"/>
                        </a:spcAft>
                      </a:pPr>
                      <a:r>
                        <a:rPr lang="en-US" sz="1200" dirty="0" smtClean="0">
                          <a:effectLst/>
                        </a:rPr>
                        <a:t>Sulfur </a:t>
                      </a:r>
                      <a:r>
                        <a:rPr lang="en-US" sz="1200" dirty="0">
                          <a:effectLst/>
                        </a:rPr>
                        <a:t>Dioxide</a:t>
                      </a:r>
                      <a:endParaRPr lang="en-US" sz="1200" dirty="0">
                        <a:effectLst/>
                        <a:latin typeface="Calibri"/>
                        <a:ea typeface="Calibri"/>
                        <a:cs typeface="Times New Roman"/>
                      </a:endParaRPr>
                    </a:p>
                  </a:txBody>
                  <a:tcPr marL="57674" marR="57674" marT="0" marB="0">
                    <a:solidFill>
                      <a:srgbClr val="19972E"/>
                    </a:solidFill>
                  </a:tcPr>
                </a:tc>
                <a:tc>
                  <a:txBody>
                    <a:bodyPr/>
                    <a:lstStyle/>
                    <a:p>
                      <a:pPr marL="0" marR="0" algn="ctr">
                        <a:lnSpc>
                          <a:spcPct val="115000"/>
                        </a:lnSpc>
                        <a:spcBef>
                          <a:spcPts val="0"/>
                        </a:spcBef>
                        <a:spcAft>
                          <a:spcPts val="0"/>
                        </a:spcAft>
                      </a:pPr>
                      <a:r>
                        <a:rPr lang="en-US" sz="1200" dirty="0">
                          <a:effectLst/>
                        </a:rPr>
                        <a:t>Coarse Particulate Matter</a:t>
                      </a:r>
                      <a:endParaRPr lang="en-US" sz="1200" dirty="0">
                        <a:effectLst/>
                        <a:latin typeface="Calibri"/>
                        <a:ea typeface="Calibri"/>
                        <a:cs typeface="Times New Roman"/>
                      </a:endParaRPr>
                    </a:p>
                  </a:txBody>
                  <a:tcPr marL="57674" marR="57674" marT="0" marB="0">
                    <a:solidFill>
                      <a:srgbClr val="19972E"/>
                    </a:solidFill>
                  </a:tcPr>
                </a:tc>
                <a:tc>
                  <a:txBody>
                    <a:bodyPr/>
                    <a:lstStyle/>
                    <a:p>
                      <a:pPr marL="0" marR="0" algn="ctr">
                        <a:lnSpc>
                          <a:spcPct val="115000"/>
                        </a:lnSpc>
                        <a:spcBef>
                          <a:spcPts val="0"/>
                        </a:spcBef>
                        <a:spcAft>
                          <a:spcPts val="0"/>
                        </a:spcAft>
                      </a:pPr>
                      <a:r>
                        <a:rPr lang="en-US" sz="1200" dirty="0">
                          <a:effectLst/>
                        </a:rPr>
                        <a:t>Annual Carbon Dioxide (</a:t>
                      </a:r>
                      <a:r>
                        <a:rPr lang="en-US" sz="1200" dirty="0" err="1">
                          <a:effectLst/>
                        </a:rPr>
                        <a:t>seq</a:t>
                      </a:r>
                      <a:r>
                        <a:rPr lang="en-US" sz="1200" dirty="0">
                          <a:effectLst/>
                        </a:rPr>
                        <a:t>)</a:t>
                      </a:r>
                      <a:endParaRPr lang="en-US" sz="1200" dirty="0">
                        <a:effectLst/>
                        <a:latin typeface="Calibri"/>
                        <a:ea typeface="Calibri"/>
                        <a:cs typeface="Times New Roman"/>
                      </a:endParaRPr>
                    </a:p>
                  </a:txBody>
                  <a:tcPr marL="57674" marR="57674" marT="0" marB="0">
                    <a:solidFill>
                      <a:srgbClr val="19972E"/>
                    </a:solidFill>
                  </a:tcPr>
                </a:tc>
                <a:tc>
                  <a:txBody>
                    <a:bodyPr/>
                    <a:lstStyle/>
                    <a:p>
                      <a:pPr marL="0" marR="0" algn="ctr">
                        <a:lnSpc>
                          <a:spcPct val="115000"/>
                        </a:lnSpc>
                        <a:spcBef>
                          <a:spcPts val="0"/>
                        </a:spcBef>
                        <a:spcAft>
                          <a:spcPts val="0"/>
                        </a:spcAft>
                      </a:pPr>
                      <a:r>
                        <a:rPr lang="en-US" sz="1200" dirty="0">
                          <a:effectLst/>
                        </a:rPr>
                        <a:t>Total Carbon Dioxide Storage </a:t>
                      </a:r>
                      <a:endParaRPr lang="en-US" sz="1200" dirty="0">
                        <a:effectLst/>
                        <a:latin typeface="Calibri"/>
                        <a:ea typeface="Calibri"/>
                        <a:cs typeface="Times New Roman"/>
                      </a:endParaRPr>
                    </a:p>
                  </a:txBody>
                  <a:tcPr marL="57674" marR="57674" marT="0" marB="0">
                    <a:solidFill>
                      <a:srgbClr val="19972E"/>
                    </a:solidFill>
                  </a:tcPr>
                </a:tc>
              </a:tr>
              <a:tr h="617196">
                <a:tc>
                  <a:txBody>
                    <a:bodyPr/>
                    <a:lstStyle/>
                    <a:p>
                      <a:pPr marL="0" marR="0" algn="ctr">
                        <a:lnSpc>
                          <a:spcPct val="115000"/>
                        </a:lnSpc>
                        <a:spcBef>
                          <a:spcPts val="0"/>
                        </a:spcBef>
                        <a:spcAft>
                          <a:spcPts val="0"/>
                        </a:spcAft>
                      </a:pPr>
                      <a:r>
                        <a:rPr lang="en-US" sz="1600" b="0" dirty="0">
                          <a:solidFill>
                            <a:schemeClr val="bg1"/>
                          </a:solidFill>
                          <a:effectLst/>
                        </a:rPr>
                        <a:t>6.58</a:t>
                      </a:r>
                      <a:endParaRPr lang="en-US" sz="1600" b="0" dirty="0">
                        <a:solidFill>
                          <a:schemeClr val="bg1"/>
                        </a:solidFill>
                        <a:effectLst/>
                        <a:latin typeface="Calibri"/>
                        <a:ea typeface="Calibri"/>
                        <a:cs typeface="Times New Roman"/>
                      </a:endParaRPr>
                    </a:p>
                  </a:txBody>
                  <a:tcPr marL="57674" marR="57674" marT="0" marB="0">
                    <a:solidFill>
                      <a:srgbClr val="92D050"/>
                    </a:solidFill>
                  </a:tcPr>
                </a:tc>
                <a:tc>
                  <a:txBody>
                    <a:bodyPr/>
                    <a:lstStyle/>
                    <a:p>
                      <a:pPr marL="0" marR="0" algn="ctr">
                        <a:lnSpc>
                          <a:spcPct val="115000"/>
                        </a:lnSpc>
                        <a:spcBef>
                          <a:spcPts val="0"/>
                        </a:spcBef>
                        <a:spcAft>
                          <a:spcPts val="0"/>
                        </a:spcAft>
                      </a:pPr>
                      <a:r>
                        <a:rPr lang="en-US" sz="1600" dirty="0">
                          <a:solidFill>
                            <a:schemeClr val="bg1"/>
                          </a:solidFill>
                          <a:effectLst/>
                        </a:rPr>
                        <a:t>17.48</a:t>
                      </a:r>
                      <a:endParaRPr lang="en-US" sz="1600" dirty="0">
                        <a:solidFill>
                          <a:schemeClr val="bg1"/>
                        </a:solidFill>
                        <a:effectLst/>
                        <a:latin typeface="Calibri"/>
                        <a:ea typeface="Calibri"/>
                        <a:cs typeface="Times New Roman"/>
                      </a:endParaRPr>
                    </a:p>
                  </a:txBody>
                  <a:tcPr marL="57674" marR="57674" marT="0" marB="0">
                    <a:solidFill>
                      <a:srgbClr val="92D050"/>
                    </a:solidFill>
                  </a:tcPr>
                </a:tc>
                <a:tc>
                  <a:txBody>
                    <a:bodyPr/>
                    <a:lstStyle/>
                    <a:p>
                      <a:pPr marL="0" marR="0" algn="ctr">
                        <a:lnSpc>
                          <a:spcPct val="115000"/>
                        </a:lnSpc>
                        <a:spcBef>
                          <a:spcPts val="0"/>
                        </a:spcBef>
                        <a:spcAft>
                          <a:spcPts val="0"/>
                        </a:spcAft>
                      </a:pPr>
                      <a:r>
                        <a:rPr lang="en-US" sz="1600" dirty="0">
                          <a:solidFill>
                            <a:schemeClr val="bg1"/>
                          </a:solidFill>
                          <a:effectLst/>
                        </a:rPr>
                        <a:t>885.54</a:t>
                      </a:r>
                      <a:endParaRPr lang="en-US" sz="1600" dirty="0">
                        <a:solidFill>
                          <a:schemeClr val="bg1"/>
                        </a:solidFill>
                        <a:effectLst/>
                        <a:latin typeface="Calibri"/>
                        <a:ea typeface="Calibri"/>
                        <a:cs typeface="Times New Roman"/>
                      </a:endParaRPr>
                    </a:p>
                  </a:txBody>
                  <a:tcPr marL="57674" marR="57674" marT="0" marB="0">
                    <a:solidFill>
                      <a:srgbClr val="92D050"/>
                    </a:solidFill>
                  </a:tcPr>
                </a:tc>
                <a:tc>
                  <a:txBody>
                    <a:bodyPr/>
                    <a:lstStyle/>
                    <a:p>
                      <a:pPr marL="0" marR="0" algn="ctr">
                        <a:lnSpc>
                          <a:spcPct val="115000"/>
                        </a:lnSpc>
                        <a:spcBef>
                          <a:spcPts val="0"/>
                        </a:spcBef>
                        <a:spcAft>
                          <a:spcPts val="0"/>
                        </a:spcAft>
                      </a:pPr>
                      <a:r>
                        <a:rPr lang="en-US" sz="1600" dirty="0">
                          <a:solidFill>
                            <a:schemeClr val="bg1"/>
                          </a:solidFill>
                          <a:effectLst/>
                        </a:rPr>
                        <a:t>4579.81</a:t>
                      </a:r>
                      <a:endParaRPr lang="en-US" sz="1600" dirty="0">
                        <a:solidFill>
                          <a:schemeClr val="bg1"/>
                        </a:solidFill>
                        <a:effectLst/>
                        <a:latin typeface="Calibri"/>
                        <a:ea typeface="Calibri"/>
                        <a:cs typeface="Times New Roman"/>
                      </a:endParaRPr>
                    </a:p>
                  </a:txBody>
                  <a:tcPr marL="57674" marR="57674" marT="0" marB="0">
                    <a:solidFill>
                      <a:srgbClr val="92D050"/>
                    </a:solidFill>
                  </a:tcPr>
                </a:tc>
                <a:tc>
                  <a:txBody>
                    <a:bodyPr/>
                    <a:lstStyle/>
                    <a:p>
                      <a:pPr marL="0" marR="0" algn="ctr">
                        <a:lnSpc>
                          <a:spcPct val="115000"/>
                        </a:lnSpc>
                        <a:spcBef>
                          <a:spcPts val="0"/>
                        </a:spcBef>
                        <a:spcAft>
                          <a:spcPts val="0"/>
                        </a:spcAft>
                      </a:pPr>
                      <a:r>
                        <a:rPr lang="en-US" sz="1600" dirty="0">
                          <a:solidFill>
                            <a:schemeClr val="bg1"/>
                          </a:solidFill>
                          <a:effectLst/>
                        </a:rPr>
                        <a:t>2.31</a:t>
                      </a:r>
                      <a:endParaRPr lang="en-US" sz="1600" dirty="0">
                        <a:solidFill>
                          <a:schemeClr val="bg1"/>
                        </a:solidFill>
                        <a:effectLst/>
                        <a:latin typeface="Calibri"/>
                        <a:ea typeface="Calibri"/>
                        <a:cs typeface="Times New Roman"/>
                      </a:endParaRPr>
                    </a:p>
                  </a:txBody>
                  <a:tcPr marL="57674" marR="57674" marT="0" marB="0">
                    <a:solidFill>
                      <a:srgbClr val="92D050"/>
                    </a:solidFill>
                  </a:tcPr>
                </a:tc>
                <a:tc>
                  <a:txBody>
                    <a:bodyPr/>
                    <a:lstStyle/>
                    <a:p>
                      <a:pPr marL="0" marR="0" algn="ctr">
                        <a:lnSpc>
                          <a:spcPct val="115000"/>
                        </a:lnSpc>
                        <a:spcBef>
                          <a:spcPts val="0"/>
                        </a:spcBef>
                        <a:spcAft>
                          <a:spcPts val="0"/>
                        </a:spcAft>
                      </a:pPr>
                      <a:r>
                        <a:rPr lang="en-US" sz="1600" dirty="0">
                          <a:solidFill>
                            <a:schemeClr val="bg1"/>
                          </a:solidFill>
                          <a:effectLst/>
                        </a:rPr>
                        <a:t>622.23</a:t>
                      </a:r>
                      <a:endParaRPr lang="en-US" sz="1600" dirty="0">
                        <a:solidFill>
                          <a:schemeClr val="bg1"/>
                        </a:solidFill>
                        <a:effectLst/>
                        <a:latin typeface="Calibri"/>
                        <a:ea typeface="Calibri"/>
                        <a:cs typeface="Times New Roman"/>
                      </a:endParaRPr>
                    </a:p>
                  </a:txBody>
                  <a:tcPr marL="57674" marR="57674" marT="0" marB="0">
                    <a:solidFill>
                      <a:srgbClr val="92D050"/>
                    </a:solidFill>
                  </a:tcPr>
                </a:tc>
                <a:tc>
                  <a:txBody>
                    <a:bodyPr/>
                    <a:lstStyle/>
                    <a:p>
                      <a:pPr marL="0" marR="0" algn="ctr">
                        <a:lnSpc>
                          <a:spcPct val="115000"/>
                        </a:lnSpc>
                        <a:spcBef>
                          <a:spcPts val="0"/>
                        </a:spcBef>
                        <a:spcAft>
                          <a:spcPts val="0"/>
                        </a:spcAft>
                      </a:pPr>
                      <a:r>
                        <a:rPr lang="en-US" sz="1600" dirty="0">
                          <a:solidFill>
                            <a:schemeClr val="bg1"/>
                          </a:solidFill>
                          <a:effectLst/>
                        </a:rPr>
                        <a:t>15923.87</a:t>
                      </a:r>
                      <a:endParaRPr lang="en-US" sz="1600" dirty="0">
                        <a:solidFill>
                          <a:schemeClr val="bg1"/>
                        </a:solidFill>
                        <a:effectLst/>
                        <a:latin typeface="Calibri"/>
                        <a:ea typeface="Calibri"/>
                        <a:cs typeface="Times New Roman"/>
                      </a:endParaRPr>
                    </a:p>
                  </a:txBody>
                  <a:tcPr marL="57674" marR="57674" marT="0" marB="0">
                    <a:solidFill>
                      <a:srgbClr val="92D050"/>
                    </a:solidFill>
                  </a:tcPr>
                </a:tc>
                <a:tc>
                  <a:txBody>
                    <a:bodyPr/>
                    <a:lstStyle/>
                    <a:p>
                      <a:pPr marL="0" marR="0" algn="ctr">
                        <a:lnSpc>
                          <a:spcPct val="115000"/>
                        </a:lnSpc>
                        <a:spcBef>
                          <a:spcPts val="0"/>
                        </a:spcBef>
                        <a:spcAft>
                          <a:spcPts val="0"/>
                        </a:spcAft>
                      </a:pPr>
                      <a:r>
                        <a:rPr lang="en-US" sz="1600" dirty="0">
                          <a:solidFill>
                            <a:schemeClr val="bg1"/>
                          </a:solidFill>
                          <a:effectLst/>
                        </a:rPr>
                        <a:t>475921.17</a:t>
                      </a:r>
                      <a:endParaRPr lang="en-US" sz="1600" dirty="0">
                        <a:solidFill>
                          <a:schemeClr val="bg1"/>
                        </a:solidFill>
                        <a:effectLst/>
                        <a:latin typeface="Calibri"/>
                        <a:ea typeface="Calibri"/>
                        <a:cs typeface="Times New Roman"/>
                      </a:endParaRPr>
                    </a:p>
                  </a:txBody>
                  <a:tcPr marL="57674" marR="57674" marT="0" marB="0">
                    <a:solidFill>
                      <a:srgbClr val="92D050"/>
                    </a:solidFill>
                  </a:tcPr>
                </a:tc>
              </a:tr>
            </a:tbl>
          </a:graphicData>
        </a:graphic>
      </p:graphicFrame>
      <p:sp>
        <p:nvSpPr>
          <p:cNvPr id="9" name="Rectangle 2"/>
          <p:cNvSpPr>
            <a:spLocks noChangeArrowheads="1"/>
          </p:cNvSpPr>
          <p:nvPr/>
        </p:nvSpPr>
        <p:spPr bwMode="auto">
          <a:xfrm>
            <a:off x="171185" y="4592309"/>
            <a:ext cx="48993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C000"/>
                </a:solidFill>
                <a:effectLst/>
                <a:latin typeface="Calibri" pitchFamily="34" charset="0"/>
                <a:ea typeface="Calibri" pitchFamily="34" charset="0"/>
                <a:cs typeface="Times New Roman" pitchFamily="18" charset="0"/>
              </a:rPr>
              <a:t>Loss of Estimated benefits from 2000-2011</a:t>
            </a:r>
            <a:endParaRPr kumimoji="0" lang="en-US" altLang="en-US" sz="1600" b="1" i="0" u="none" strike="noStrike" cap="none" normalizeH="0" baseline="0" dirty="0" smtClean="0">
              <a:ln>
                <a:noFill/>
              </a:ln>
              <a:solidFill>
                <a:srgbClr val="FFC000"/>
              </a:solidFill>
              <a:effectLst/>
              <a:cs typeface="Arial"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2968988016"/>
              </p:ext>
            </p:extLst>
          </p:nvPr>
        </p:nvGraphicFramePr>
        <p:xfrm>
          <a:off x="3686175" y="1300162"/>
          <a:ext cx="2219325" cy="16335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2330859692"/>
              </p:ext>
            </p:extLst>
          </p:nvPr>
        </p:nvGraphicFramePr>
        <p:xfrm>
          <a:off x="6181725" y="1295400"/>
          <a:ext cx="2238375" cy="16478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74850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iTree Canopy</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577" y="376918"/>
            <a:ext cx="670190" cy="788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Chart 9"/>
          <p:cNvGraphicFramePr>
            <a:graphicFrameLocks/>
          </p:cNvGraphicFramePr>
          <p:nvPr>
            <p:extLst>
              <p:ext uri="{D42A27DB-BD31-4B8C-83A1-F6EECF244321}">
                <p14:modId xmlns:p14="http://schemas.microsoft.com/office/powerpoint/2010/main" val="1180851308"/>
              </p:ext>
            </p:extLst>
          </p:nvPr>
        </p:nvGraphicFramePr>
        <p:xfrm>
          <a:off x="247650" y="1571625"/>
          <a:ext cx="8677275" cy="49815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3441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66924" y="260648"/>
            <a:ext cx="8458200" cy="1143000"/>
          </a:xfrm>
        </p:spPr>
        <p:txBody>
          <a:bodyPr/>
          <a:lstStyle/>
          <a:p>
            <a:pPr algn="l"/>
            <a:r>
              <a:rPr lang="en-US" sz="3800" b="1" dirty="0" smtClean="0">
                <a:solidFill>
                  <a:srgbClr val="800000"/>
                </a:solidFill>
                <a:latin typeface="Franklin Gothic Book" panose="020B0503020102020204" pitchFamily="34" charset="0"/>
              </a:rPr>
              <a:t>Outline</a:t>
            </a:r>
            <a:endParaRPr lang="en-US" sz="3800" b="1" dirty="0">
              <a:solidFill>
                <a:srgbClr val="800000"/>
              </a:solidFill>
              <a:latin typeface="Franklin Gothic Book" panose="020B0503020102020204" pitchFamily="34" charset="0"/>
            </a:endParaRPr>
          </a:p>
        </p:txBody>
      </p:sp>
      <p:sp>
        <p:nvSpPr>
          <p:cNvPr id="4" name="Text Placeholder 14"/>
          <p:cNvSpPr>
            <a:spLocks noGrp="1"/>
          </p:cNvSpPr>
          <p:nvPr>
            <p:ph idx="1"/>
          </p:nvPr>
        </p:nvSpPr>
        <p:spPr>
          <a:xfrm>
            <a:off x="467544" y="1268760"/>
            <a:ext cx="8359080" cy="3922415"/>
          </a:xfrm>
        </p:spPr>
        <p:txBody>
          <a:bodyPr/>
          <a:lstStyle/>
          <a:p>
            <a:pPr marL="457200" lvl="1" indent="0">
              <a:buNone/>
            </a:pPr>
            <a:endParaRPr lang="en-US" sz="2400" b="1" dirty="0" smtClean="0">
              <a:latin typeface="Franklin Gothic Book" panose="020B0503020102020204" pitchFamily="34" charset="0"/>
            </a:endParaRPr>
          </a:p>
          <a:p>
            <a:pPr marL="800100" lvl="1" indent="-342900">
              <a:buFont typeface="+mj-lt"/>
              <a:buAutoNum type="arabicPeriod"/>
            </a:pPr>
            <a:r>
              <a:rPr lang="en-US" sz="2400" b="1" dirty="0" smtClean="0">
                <a:latin typeface="Franklin Gothic Book" panose="020B0503020102020204" pitchFamily="34" charset="0"/>
              </a:rPr>
              <a:t>Background</a:t>
            </a:r>
          </a:p>
          <a:p>
            <a:pPr marL="800100" lvl="1" indent="-342900">
              <a:buFont typeface="+mj-lt"/>
              <a:buAutoNum type="arabicPeriod"/>
            </a:pPr>
            <a:endParaRPr lang="en-US" sz="2400" b="1" dirty="0" smtClean="0">
              <a:latin typeface="Franklin Gothic Book" panose="020B0503020102020204" pitchFamily="34" charset="0"/>
            </a:endParaRPr>
          </a:p>
          <a:p>
            <a:pPr marL="800100" lvl="1" indent="-342900">
              <a:buFont typeface="+mj-lt"/>
              <a:buAutoNum type="arabicPeriod"/>
            </a:pPr>
            <a:r>
              <a:rPr lang="en-US" sz="2400" b="1" dirty="0">
                <a:latin typeface="Franklin Gothic Book" panose="020B0503020102020204" pitchFamily="34" charset="0"/>
              </a:rPr>
              <a:t>Potential </a:t>
            </a:r>
            <a:r>
              <a:rPr lang="en-US" sz="2400" b="1" dirty="0" smtClean="0">
                <a:latin typeface="Franklin Gothic Book" panose="020B0503020102020204" pitchFamily="34" charset="0"/>
              </a:rPr>
              <a:t>City Applications</a:t>
            </a:r>
          </a:p>
          <a:p>
            <a:pPr marL="800100" lvl="1" indent="-342900">
              <a:buFont typeface="+mj-lt"/>
              <a:buAutoNum type="arabicPeriod"/>
            </a:pPr>
            <a:endParaRPr lang="en-US" sz="2000" dirty="0" smtClean="0"/>
          </a:p>
          <a:p>
            <a:pPr marL="800100" lvl="1" indent="-342900">
              <a:buFont typeface="+mj-lt"/>
              <a:buAutoNum type="arabicPeriod"/>
            </a:pPr>
            <a:r>
              <a:rPr lang="en-US" sz="2400" b="1" dirty="0" err="1" smtClean="0">
                <a:latin typeface="Franklin Gothic Book" panose="020B0503020102020204" pitchFamily="34" charset="0"/>
              </a:rPr>
              <a:t>i</a:t>
            </a:r>
            <a:r>
              <a:rPr lang="en-US" sz="2400" b="1" dirty="0" smtClean="0">
                <a:latin typeface="Franklin Gothic Book" panose="020B0503020102020204" pitchFamily="34" charset="0"/>
              </a:rPr>
              <a:t>-Tree Pilot Studies</a:t>
            </a:r>
          </a:p>
          <a:p>
            <a:pPr marL="800100" lvl="1" indent="-342900">
              <a:buFont typeface="+mj-lt"/>
              <a:buAutoNum type="arabicPeriod"/>
            </a:pPr>
            <a:endParaRPr lang="en-US" sz="2400" b="1" dirty="0" smtClean="0">
              <a:latin typeface="Franklin Gothic Book" panose="020B0503020102020204" pitchFamily="34" charset="0"/>
            </a:endParaRPr>
          </a:p>
          <a:p>
            <a:pPr marL="800100" lvl="1" indent="-342900">
              <a:buFont typeface="+mj-lt"/>
              <a:buAutoNum type="arabicPeriod"/>
            </a:pPr>
            <a:r>
              <a:rPr lang="en-US" sz="2400" b="1" dirty="0" smtClean="0">
                <a:latin typeface="Franklin Gothic Book" panose="020B0503020102020204" pitchFamily="34" charset="0"/>
              </a:rPr>
              <a:t>Summary</a:t>
            </a:r>
          </a:p>
          <a:p>
            <a:pPr marL="0" indent="0">
              <a:buNone/>
            </a:pPr>
            <a:endParaRPr lang="en-US" sz="2000" dirty="0" smtClean="0"/>
          </a:p>
          <a:p>
            <a:pPr>
              <a:buFont typeface="Arial" pitchFamily="34" charset="0"/>
              <a:buChar char="•"/>
            </a:pPr>
            <a:endParaRPr lang="en-US" sz="1800" dirty="0"/>
          </a:p>
        </p:txBody>
      </p:sp>
    </p:spTree>
    <p:extLst>
      <p:ext uri="{BB962C8B-B14F-4D97-AF65-F5344CB8AC3E}">
        <p14:creationId xmlns:p14="http://schemas.microsoft.com/office/powerpoint/2010/main" val="1827531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7618040" cy="1143000"/>
          </a:xfrm>
        </p:spPr>
        <p:txBody>
          <a:bodyPr/>
          <a:lstStyle/>
          <a:p>
            <a:r>
              <a:rPr lang="en-US" sz="3800" b="1" dirty="0" smtClean="0">
                <a:solidFill>
                  <a:srgbClr val="800000"/>
                </a:solidFill>
                <a:latin typeface="Franklin Gothic Book" panose="020B0503020102020204" pitchFamily="34" charset="0"/>
              </a:rPr>
              <a:t>Canopy Pilot Study </a:t>
            </a:r>
            <a:r>
              <a:rPr lang="en-US" sz="3800" b="1" dirty="0">
                <a:solidFill>
                  <a:srgbClr val="800000"/>
                </a:solidFill>
                <a:latin typeface="Franklin Gothic Book" panose="020B0503020102020204" pitchFamily="34" charset="0"/>
              </a:rPr>
              <a:t>– Silver Valley</a:t>
            </a:r>
            <a:endParaRPr lang="en-US" sz="3800" dirty="0"/>
          </a:p>
        </p:txBody>
      </p:sp>
      <p:pic>
        <p:nvPicPr>
          <p:cNvPr id="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3251" t="13743" r="11721" b="6046"/>
          <a:stretch/>
        </p:blipFill>
        <p:spPr bwMode="auto">
          <a:xfrm>
            <a:off x="64008" y="1124744"/>
            <a:ext cx="5035991" cy="404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64" t="10915" r="4203" b="3381"/>
          <a:stretch/>
        </p:blipFill>
        <p:spPr bwMode="auto">
          <a:xfrm>
            <a:off x="4427984" y="3501008"/>
            <a:ext cx="4384995" cy="257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835696" y="2007732"/>
            <a:ext cx="1440160" cy="122413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61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260648"/>
            <a:ext cx="5410944" cy="1143000"/>
          </a:xfrm>
        </p:spPr>
        <p:txBody>
          <a:bodyPr/>
          <a:lstStyle/>
          <a:p>
            <a:r>
              <a:rPr lang="en-US" sz="3800" b="1" dirty="0" smtClean="0">
                <a:solidFill>
                  <a:srgbClr val="800000"/>
                </a:solidFill>
                <a:latin typeface="Franklin Gothic Book" panose="020B0503020102020204" pitchFamily="34" charset="0"/>
              </a:rPr>
              <a:t>GIS Pilot Studies</a:t>
            </a:r>
            <a:endParaRPr lang="en-US" sz="3800" dirty="0"/>
          </a:p>
        </p:txBody>
      </p:sp>
      <p:sp>
        <p:nvSpPr>
          <p:cNvPr id="3" name="Content Placeholder 2"/>
          <p:cNvSpPr>
            <a:spLocks noGrp="1"/>
          </p:cNvSpPr>
          <p:nvPr>
            <p:ph idx="1"/>
          </p:nvPr>
        </p:nvSpPr>
        <p:spPr/>
        <p:txBody>
          <a:bodyPr/>
          <a:lstStyle/>
          <a:p>
            <a:r>
              <a:rPr lang="en-US" dirty="0" smtClean="0"/>
              <a:t>Replicated Silver Valley study using 1000 points and found the same change in land cover</a:t>
            </a:r>
          </a:p>
          <a:p>
            <a:r>
              <a:rPr lang="en-US" dirty="0" smtClean="0"/>
              <a:t>Tree Canopy study for all of Maple Ridge</a:t>
            </a:r>
          </a:p>
          <a:p>
            <a:r>
              <a:rPr lang="en-US" dirty="0" smtClean="0"/>
              <a:t>Worked with </a:t>
            </a:r>
            <a:r>
              <a:rPr lang="en-US" dirty="0" err="1" smtClean="0"/>
              <a:t>i</a:t>
            </a:r>
            <a:r>
              <a:rPr lang="en-US" dirty="0" smtClean="0"/>
              <a:t>-Tree Design, </a:t>
            </a:r>
            <a:r>
              <a:rPr lang="en-US" dirty="0" err="1" smtClean="0"/>
              <a:t>i</a:t>
            </a:r>
            <a:r>
              <a:rPr lang="en-US" dirty="0" smtClean="0"/>
              <a:t>-Tree Eco, and </a:t>
            </a:r>
            <a:r>
              <a:rPr lang="en-US" dirty="0" err="1" smtClean="0"/>
              <a:t>i</a:t>
            </a:r>
            <a:r>
              <a:rPr lang="en-US" dirty="0" smtClean="0"/>
              <a:t>-Tree Hydro (beta)</a:t>
            </a:r>
          </a:p>
        </p:txBody>
      </p:sp>
    </p:spTree>
    <p:extLst>
      <p:ext uri="{BB962C8B-B14F-4D97-AF65-F5344CB8AC3E}">
        <p14:creationId xmlns:p14="http://schemas.microsoft.com/office/powerpoint/2010/main" val="945094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800" b="1" dirty="0">
                <a:solidFill>
                  <a:srgbClr val="800000"/>
                </a:solidFill>
                <a:latin typeface="Franklin Gothic Book" panose="020B0503020102020204" pitchFamily="34" charset="0"/>
              </a:rPr>
              <a:t>Applications: </a:t>
            </a:r>
            <a:r>
              <a:rPr lang="en-US" sz="3800" b="1" dirty="0" err="1">
                <a:solidFill>
                  <a:srgbClr val="800000"/>
                </a:solidFill>
                <a:latin typeface="Franklin Gothic Book" panose="020B0503020102020204" pitchFamily="34" charset="0"/>
              </a:rPr>
              <a:t>i</a:t>
            </a:r>
            <a:r>
              <a:rPr lang="en-US" sz="3800" b="1" dirty="0">
                <a:solidFill>
                  <a:srgbClr val="800000"/>
                </a:solidFill>
                <a:latin typeface="Franklin Gothic Book" panose="020B0503020102020204" pitchFamily="34" charset="0"/>
              </a:rPr>
              <a:t>-Tree </a:t>
            </a:r>
            <a:r>
              <a:rPr lang="en-US" sz="3800" b="1" dirty="0" smtClean="0">
                <a:solidFill>
                  <a:srgbClr val="800000"/>
                </a:solidFill>
                <a:latin typeface="Franklin Gothic Book" panose="020B0503020102020204" pitchFamily="34" charset="0"/>
              </a:rPr>
              <a:t>Hydro (beta)</a:t>
            </a:r>
            <a:endParaRPr lang="en-US" sz="3800" dirty="0"/>
          </a:p>
        </p:txBody>
      </p:sp>
      <p:sp>
        <p:nvSpPr>
          <p:cNvPr id="3" name="Content Placeholder 2"/>
          <p:cNvSpPr>
            <a:spLocks noGrp="1"/>
          </p:cNvSpPr>
          <p:nvPr>
            <p:ph idx="1"/>
          </p:nvPr>
        </p:nvSpPr>
        <p:spPr/>
        <p:txBody>
          <a:bodyPr/>
          <a:lstStyle/>
          <a:p>
            <a:r>
              <a:rPr lang="en-US" sz="2000" dirty="0" smtClean="0">
                <a:latin typeface="Franklin Gothic Book" panose="020B0503020102020204" pitchFamily="34" charset="0"/>
              </a:rPr>
              <a:t>Simulation tool that quantifies effects of tree cover and impervious cover on </a:t>
            </a:r>
            <a:r>
              <a:rPr lang="en-US" sz="2000" dirty="0" err="1" smtClean="0">
                <a:latin typeface="Franklin Gothic Book" panose="020B0503020102020204" pitchFamily="34" charset="0"/>
              </a:rPr>
              <a:t>streamflow</a:t>
            </a:r>
            <a:r>
              <a:rPr lang="en-US" sz="2000" dirty="0" smtClean="0">
                <a:latin typeface="Franklin Gothic Book" panose="020B0503020102020204" pitchFamily="34" charset="0"/>
              </a:rPr>
              <a:t> and water quality</a:t>
            </a:r>
          </a:p>
          <a:p>
            <a:r>
              <a:rPr lang="en-US" sz="2000" dirty="0" smtClean="0">
                <a:latin typeface="Franklin Gothic Book" panose="020B0503020102020204" pitchFamily="34" charset="0"/>
              </a:rPr>
              <a:t>Uses elevation, land cover, weather data, other model parameters</a:t>
            </a:r>
          </a:p>
          <a:p>
            <a:r>
              <a:rPr lang="en-US" sz="2000" dirty="0" smtClean="0">
                <a:latin typeface="Franklin Gothic Book" panose="020B0503020102020204" pitchFamily="34" charset="0"/>
              </a:rPr>
              <a:t>Can contrast runoff volume from an existing land cover with runoff from an alternative case of land cover</a:t>
            </a:r>
          </a:p>
          <a:p>
            <a:r>
              <a:rPr lang="en-US" sz="2000" dirty="0" smtClean="0">
                <a:latin typeface="Franklin Gothic Book" panose="020B0503020102020204" pitchFamily="34" charset="0"/>
              </a:rPr>
              <a:t>Current issues: Canadian weather data is not compatible</a:t>
            </a:r>
            <a:endParaRPr lang="en-US" sz="2000" dirty="0">
              <a:latin typeface="Franklin Gothic Book" panose="020B05030201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283" r="70641" b="50558"/>
          <a:stretch/>
        </p:blipFill>
        <p:spPr bwMode="auto">
          <a:xfrm>
            <a:off x="2627784" y="3779706"/>
            <a:ext cx="3473828" cy="2969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693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88640"/>
            <a:ext cx="5410944" cy="1143000"/>
          </a:xfrm>
        </p:spPr>
        <p:txBody>
          <a:bodyPr/>
          <a:lstStyle/>
          <a:p>
            <a:r>
              <a:rPr lang="en-US" sz="3800" b="1" dirty="0" smtClean="0">
                <a:solidFill>
                  <a:srgbClr val="800000"/>
                </a:solidFill>
                <a:latin typeface="Franklin Gothic Book" panose="020B0503020102020204" pitchFamily="34" charset="0"/>
              </a:rPr>
              <a:t>Summary</a:t>
            </a:r>
            <a:endParaRPr lang="en-US" sz="3800" dirty="0"/>
          </a:p>
        </p:txBody>
      </p:sp>
      <p:sp>
        <p:nvSpPr>
          <p:cNvPr id="3" name="Content Placeholder 2"/>
          <p:cNvSpPr>
            <a:spLocks noGrp="1"/>
          </p:cNvSpPr>
          <p:nvPr>
            <p:ph idx="1"/>
          </p:nvPr>
        </p:nvSpPr>
        <p:spPr>
          <a:xfrm>
            <a:off x="467544" y="1340768"/>
            <a:ext cx="8229600" cy="4525433"/>
          </a:xfrm>
        </p:spPr>
        <p:txBody>
          <a:bodyPr/>
          <a:lstStyle/>
          <a:p>
            <a:r>
              <a:rPr lang="en-US" sz="2800" dirty="0" err="1" smtClean="0"/>
              <a:t>i</a:t>
            </a:r>
            <a:r>
              <a:rPr lang="en-US" sz="2800" dirty="0" smtClean="0"/>
              <a:t>-Tree Canopy is an efficient way to monitor tree cover in a given area</a:t>
            </a:r>
          </a:p>
          <a:p>
            <a:r>
              <a:rPr lang="en-US" sz="2800" dirty="0" smtClean="0"/>
              <a:t>Information can be used to set goals and monitor progress towards or away from them</a:t>
            </a:r>
          </a:p>
          <a:p>
            <a:r>
              <a:rPr lang="en-US" sz="2800" dirty="0" smtClean="0"/>
              <a:t>Ecosystem service information should be integrated into land use decisions </a:t>
            </a:r>
          </a:p>
          <a:p>
            <a:r>
              <a:rPr lang="en-US" sz="2800" dirty="0" smtClean="0"/>
              <a:t>Next Steps…?</a:t>
            </a:r>
            <a:endParaRPr lang="en-US" sz="2800" dirty="0"/>
          </a:p>
        </p:txBody>
      </p:sp>
      <p:pic>
        <p:nvPicPr>
          <p:cNvPr id="4" name="Picture 3" descr="Screen Shot 2014-12-03 at 12.23.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4221088"/>
            <a:ext cx="3356482" cy="2457238"/>
          </a:xfrm>
          <a:prstGeom prst="rect">
            <a:avLst/>
          </a:prstGeom>
        </p:spPr>
      </p:pic>
    </p:spTree>
    <p:extLst>
      <p:ext uri="{BB962C8B-B14F-4D97-AF65-F5344CB8AC3E}">
        <p14:creationId xmlns:p14="http://schemas.microsoft.com/office/powerpoint/2010/main" val="3350719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pPr algn="l"/>
            <a:r>
              <a:rPr lang="en-US" sz="3800" b="1" dirty="0" smtClean="0">
                <a:solidFill>
                  <a:srgbClr val="800000"/>
                </a:solidFill>
                <a:latin typeface="Franklin Gothic Book" panose="020B0503020102020204" pitchFamily="34" charset="0"/>
              </a:rPr>
              <a:t>Background</a:t>
            </a:r>
            <a:endParaRPr lang="en-US" sz="3800" dirty="0">
              <a:latin typeface="Franklin Gothic Book" panose="020B0503020102020204" pitchFamily="34" charset="0"/>
            </a:endParaRPr>
          </a:p>
        </p:txBody>
      </p:sp>
      <p:sp>
        <p:nvSpPr>
          <p:cNvPr id="3" name="Content Placeholder 2"/>
          <p:cNvSpPr>
            <a:spLocks noGrp="1"/>
          </p:cNvSpPr>
          <p:nvPr>
            <p:ph idx="1"/>
          </p:nvPr>
        </p:nvSpPr>
        <p:spPr/>
        <p:txBody>
          <a:bodyPr/>
          <a:lstStyle/>
          <a:p>
            <a:r>
              <a:rPr lang="en-US" sz="2400" dirty="0" smtClean="0">
                <a:latin typeface="Franklin Gothic Book" panose="020B0503020102020204" pitchFamily="34" charset="0"/>
              </a:rPr>
              <a:t>What Kind of </a:t>
            </a:r>
            <a:r>
              <a:rPr lang="en-US" sz="2400" dirty="0" smtClean="0">
                <a:latin typeface="Franklin Gothic Book" panose="020B0503020102020204" pitchFamily="34" charset="0"/>
              </a:rPr>
              <a:t>Natural Asset Inventory Initiatives </a:t>
            </a:r>
            <a:r>
              <a:rPr lang="en-US" sz="2400" dirty="0" smtClean="0">
                <a:latin typeface="Franklin Gothic Book" panose="020B0503020102020204" pitchFamily="34" charset="0"/>
              </a:rPr>
              <a:t>has Maple Ridge already </a:t>
            </a:r>
            <a:r>
              <a:rPr lang="en-US" sz="2400" dirty="0" smtClean="0">
                <a:latin typeface="Franklin Gothic Book" panose="020B0503020102020204" pitchFamily="34" charset="0"/>
              </a:rPr>
              <a:t>completed or commenced?</a:t>
            </a:r>
          </a:p>
          <a:p>
            <a:pPr marL="0" indent="0">
              <a:buNone/>
            </a:pPr>
            <a:endParaRPr lang="en-US" sz="2400" dirty="0" smtClean="0">
              <a:latin typeface="Franklin Gothic Book" panose="020B0503020102020204" pitchFamily="34" charset="0"/>
            </a:endParaRPr>
          </a:p>
          <a:p>
            <a:pPr lvl="1">
              <a:spcBef>
                <a:spcPts val="1200"/>
              </a:spcBef>
            </a:pPr>
            <a:r>
              <a:rPr lang="en-US" sz="2000" dirty="0" smtClean="0">
                <a:latin typeface="Franklin Gothic Book" panose="020B0503020102020204" pitchFamily="34" charset="0"/>
              </a:rPr>
              <a:t>Watercourse &amp; water features mapping </a:t>
            </a:r>
            <a:endParaRPr lang="en-US" sz="2000" dirty="0" smtClean="0">
              <a:latin typeface="Franklin Gothic Book" panose="020B0503020102020204" pitchFamily="34" charset="0"/>
            </a:endParaRPr>
          </a:p>
          <a:p>
            <a:pPr lvl="1"/>
            <a:r>
              <a:rPr lang="en-US" sz="2000" dirty="0" smtClean="0">
                <a:latin typeface="Franklin Gothic Book" panose="020B0503020102020204" pitchFamily="34" charset="0"/>
              </a:rPr>
              <a:t>Greenway corridor mapping</a:t>
            </a:r>
            <a:endParaRPr lang="en-US" sz="2000" dirty="0" smtClean="0">
              <a:latin typeface="Franklin Gothic Book" panose="020B0503020102020204" pitchFamily="34" charset="0"/>
            </a:endParaRPr>
          </a:p>
          <a:p>
            <a:pPr lvl="1"/>
            <a:r>
              <a:rPr lang="en-US" sz="2000" dirty="0" smtClean="0">
                <a:latin typeface="Franklin Gothic Book" panose="020B0503020102020204" pitchFamily="34" charset="0"/>
              </a:rPr>
              <a:t>Significant &amp; Unique Ecosystems mapping</a:t>
            </a:r>
          </a:p>
          <a:p>
            <a:pPr lvl="1"/>
            <a:r>
              <a:rPr lang="en-US" sz="2000" dirty="0" smtClean="0">
                <a:latin typeface="Franklin Gothic Book" panose="020B0503020102020204" pitchFamily="34" charset="0"/>
              </a:rPr>
              <a:t>Terrestrial elevation</a:t>
            </a:r>
            <a:r>
              <a:rPr lang="en-US" sz="2000" dirty="0" smtClean="0">
                <a:latin typeface="Franklin Gothic Book" panose="020B0503020102020204" pitchFamily="34" charset="0"/>
              </a:rPr>
              <a:t> mapping</a:t>
            </a:r>
          </a:p>
          <a:p>
            <a:pPr lvl="1"/>
            <a:r>
              <a:rPr lang="en-US" sz="2000" dirty="0" smtClean="0">
                <a:latin typeface="Franklin Gothic Book" panose="020B0503020102020204" pitchFamily="34" charset="0"/>
              </a:rPr>
              <a:t>SPR Setback Classification mapping</a:t>
            </a:r>
          </a:p>
          <a:p>
            <a:pPr lvl="1"/>
            <a:r>
              <a:rPr lang="en-US" sz="2000" dirty="0" smtClean="0">
                <a:latin typeface="Franklin Gothic Book" panose="020B0503020102020204" pitchFamily="34" charset="0"/>
              </a:rPr>
              <a:t>Municipal Re-forestation mapping</a:t>
            </a:r>
          </a:p>
          <a:p>
            <a:pPr lvl="1"/>
            <a:r>
              <a:rPr lang="en-US" sz="2000" dirty="0" smtClean="0">
                <a:latin typeface="Franklin Gothic Book" panose="020B0503020102020204" pitchFamily="34" charset="0"/>
              </a:rPr>
              <a:t>Natural Capital Inventory mapping 			studies 		pilot studies with BCIT</a:t>
            </a:r>
          </a:p>
          <a:p>
            <a:pPr lvl="1"/>
            <a:endParaRPr lang="en-US" sz="2000" dirty="0" smtClean="0">
              <a:latin typeface="Franklin Gothic Book" panose="020B0503020102020204" pitchFamily="34" charset="0"/>
            </a:endParaRPr>
          </a:p>
          <a:p>
            <a:pPr lvl="1"/>
            <a:endParaRPr lang="en-US" sz="2000" dirty="0" smtClean="0">
              <a:latin typeface="Franklin Gothic Book" panose="020B0503020102020204" pitchFamily="34" charset="0"/>
            </a:endParaRPr>
          </a:p>
          <a:p>
            <a:pPr lvl="1"/>
            <a:endParaRPr lang="en-US" sz="2000" dirty="0" smtClean="0">
              <a:latin typeface="Franklin Gothic Book" panose="020B0503020102020204" pitchFamily="34" charset="0"/>
            </a:endParaRPr>
          </a:p>
          <a:p>
            <a:pPr lvl="1">
              <a:tabLst>
                <a:tab pos="914400" algn="l"/>
              </a:tabLst>
            </a:pPr>
            <a:endParaRPr lang="en-US" sz="2000" dirty="0">
              <a:latin typeface="Franklin Gothic Book" panose="020B0503020102020204" pitchFamily="34" charset="0"/>
            </a:endParaRPr>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24" t="34248" r="62409" b="32461"/>
          <a:stretch/>
        </p:blipFill>
        <p:spPr bwMode="auto">
          <a:xfrm>
            <a:off x="5724128" y="4149080"/>
            <a:ext cx="2169634" cy="26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5071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pPr algn="l"/>
            <a:r>
              <a:rPr lang="en-US" sz="3800" b="1" dirty="0" smtClean="0">
                <a:solidFill>
                  <a:srgbClr val="800000"/>
                </a:solidFill>
                <a:latin typeface="Franklin Gothic Book" panose="020B0503020102020204" pitchFamily="34" charset="0"/>
              </a:rPr>
              <a:t>Background</a:t>
            </a:r>
            <a:endParaRPr lang="en-US" sz="3800" dirty="0">
              <a:latin typeface="Franklin Gothic Book" panose="020B0503020102020204" pitchFamily="34" charset="0"/>
            </a:endParaRPr>
          </a:p>
        </p:txBody>
      </p:sp>
      <p:sp>
        <p:nvSpPr>
          <p:cNvPr id="3" name="Content Placeholder 2"/>
          <p:cNvSpPr>
            <a:spLocks noGrp="1"/>
          </p:cNvSpPr>
          <p:nvPr>
            <p:ph idx="1"/>
          </p:nvPr>
        </p:nvSpPr>
        <p:spPr/>
        <p:txBody>
          <a:bodyPr/>
          <a:lstStyle/>
          <a:p>
            <a:r>
              <a:rPr lang="en-US" sz="2400" dirty="0" smtClean="0">
                <a:latin typeface="Franklin Gothic Book" panose="020B0503020102020204" pitchFamily="34" charset="0"/>
              </a:rPr>
              <a:t>Why Is Maple Ridge Interested in Natural Asset </a:t>
            </a:r>
            <a:r>
              <a:rPr lang="en-US" sz="2400" dirty="0" err="1" smtClean="0">
                <a:latin typeface="Franklin Gothic Book" panose="020B0503020102020204" pitchFamily="34" charset="0"/>
              </a:rPr>
              <a:t>Mgmt</a:t>
            </a:r>
            <a:endParaRPr lang="en-US" sz="2400" dirty="0" smtClean="0">
              <a:latin typeface="Franklin Gothic Book" panose="020B0503020102020204" pitchFamily="34" charset="0"/>
            </a:endParaRPr>
          </a:p>
          <a:p>
            <a:pPr lvl="1">
              <a:spcBef>
                <a:spcPts val="1200"/>
              </a:spcBef>
            </a:pPr>
            <a:r>
              <a:rPr lang="en-US" sz="2000" dirty="0" smtClean="0">
                <a:latin typeface="Franklin Gothic Book" panose="020B0503020102020204" pitchFamily="34" charset="0"/>
              </a:rPr>
              <a:t>Well suited to work with its natural resources because many of them are located on municipal owned lands</a:t>
            </a:r>
          </a:p>
          <a:p>
            <a:pPr lvl="1"/>
            <a:r>
              <a:rPr lang="en-US" sz="2000" dirty="0" smtClean="0">
                <a:latin typeface="Franklin Gothic Book" panose="020B0503020102020204" pitchFamily="34" charset="0"/>
              </a:rPr>
              <a:t>Maple Ridge is fortunate to be able to work with OCP policies, regulatory tools, and community based management strategies that emphasize pro-active and sustainable development practices</a:t>
            </a:r>
          </a:p>
          <a:p>
            <a:pPr lvl="1"/>
            <a:r>
              <a:rPr lang="en-US" sz="2000" dirty="0" smtClean="0">
                <a:latin typeface="Franklin Gothic Book" panose="020B0503020102020204" pitchFamily="34" charset="0"/>
              </a:rPr>
              <a:t>Maple Ridge surrounded by Crown Lands that are forested</a:t>
            </a:r>
          </a:p>
          <a:p>
            <a:pPr lvl="1"/>
            <a:r>
              <a:rPr lang="en-US" sz="2000" dirty="0" smtClean="0">
                <a:latin typeface="Franklin Gothic Book" panose="020B0503020102020204" pitchFamily="34" charset="0"/>
              </a:rPr>
              <a:t>History of working smart using pro-active planning &amp; strategies</a:t>
            </a:r>
          </a:p>
          <a:p>
            <a:pPr lvl="1">
              <a:tabLst>
                <a:tab pos="914400" algn="l"/>
              </a:tabLst>
            </a:pPr>
            <a:endParaRPr lang="en-US" sz="2000" dirty="0">
              <a:latin typeface="Franklin Gothic Book" panose="020B0503020102020204" pitchFamily="34" charset="0"/>
            </a:endParaRPr>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24" t="34248" r="62409" b="32461"/>
          <a:stretch/>
        </p:blipFill>
        <p:spPr bwMode="auto">
          <a:xfrm>
            <a:off x="5724128" y="4149080"/>
            <a:ext cx="2169634" cy="26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835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pPr algn="l"/>
            <a:r>
              <a:rPr lang="en-US" sz="3800" b="1" dirty="0" smtClean="0">
                <a:solidFill>
                  <a:srgbClr val="800000"/>
                </a:solidFill>
                <a:latin typeface="Franklin Gothic Book" panose="020B0503020102020204" pitchFamily="34" charset="0"/>
              </a:rPr>
              <a:t>Background</a:t>
            </a:r>
            <a:endParaRPr lang="en-US" sz="3800" dirty="0">
              <a:latin typeface="Franklin Gothic Book" panose="020B0503020102020204" pitchFamily="34" charset="0"/>
            </a:endParaRPr>
          </a:p>
        </p:txBody>
      </p:sp>
      <p:sp>
        <p:nvSpPr>
          <p:cNvPr id="3" name="Content Placeholder 2"/>
          <p:cNvSpPr>
            <a:spLocks noGrp="1"/>
          </p:cNvSpPr>
          <p:nvPr>
            <p:ph idx="1"/>
          </p:nvPr>
        </p:nvSpPr>
        <p:spPr/>
        <p:txBody>
          <a:bodyPr/>
          <a:lstStyle/>
          <a:p>
            <a:r>
              <a:rPr lang="en-US" sz="2400" dirty="0" smtClean="0">
                <a:latin typeface="Franklin Gothic Book" panose="020B0503020102020204" pitchFamily="34" charset="0"/>
              </a:rPr>
              <a:t>How Is It Being Used Elsewhere to Help Local </a:t>
            </a:r>
            <a:r>
              <a:rPr lang="en-US" sz="2400" dirty="0" err="1" smtClean="0">
                <a:latin typeface="Franklin Gothic Book" panose="020B0503020102020204" pitchFamily="34" charset="0"/>
              </a:rPr>
              <a:t>Gov</a:t>
            </a:r>
            <a:r>
              <a:rPr lang="en-US" sz="2400" dirty="0">
                <a:latin typeface="Franklin Gothic Book" panose="020B0503020102020204" pitchFamily="34" charset="0"/>
              </a:rPr>
              <a:t>	</a:t>
            </a:r>
            <a:endParaRPr lang="en-US" sz="2400" dirty="0" smtClean="0">
              <a:latin typeface="Franklin Gothic Book" panose="020B0503020102020204" pitchFamily="34" charset="0"/>
            </a:endParaRPr>
          </a:p>
          <a:p>
            <a:pPr lvl="1">
              <a:tabLst>
                <a:tab pos="914400" algn="l"/>
              </a:tabLst>
            </a:pPr>
            <a:r>
              <a:rPr lang="en-US" sz="2400" dirty="0" smtClean="0">
                <a:latin typeface="Franklin Gothic Book" panose="020B0503020102020204" pitchFamily="34" charset="0"/>
              </a:rPr>
              <a:t>Global applications</a:t>
            </a:r>
          </a:p>
          <a:p>
            <a:pPr lvl="1">
              <a:tabLst>
                <a:tab pos="914400" algn="l"/>
              </a:tabLst>
            </a:pPr>
            <a:r>
              <a:rPr lang="en-US" sz="2400" dirty="0" smtClean="0">
                <a:latin typeface="Franklin Gothic Book" panose="020B0503020102020204" pitchFamily="34" charset="0"/>
              </a:rPr>
              <a:t>How </a:t>
            </a:r>
            <a:r>
              <a:rPr lang="en-US" sz="2400" dirty="0">
                <a:latin typeface="Franklin Gothic Book" panose="020B0503020102020204" pitchFamily="34" charset="0"/>
              </a:rPr>
              <a:t>different cities are using these tools (e.g. </a:t>
            </a:r>
            <a:r>
              <a:rPr lang="en-US" sz="2400" dirty="0" smtClean="0">
                <a:latin typeface="Franklin Gothic Book" panose="020B0503020102020204" pitchFamily="34" charset="0"/>
              </a:rPr>
              <a:t>New York Toronto, Ottawa, Surrey, Vancouver, etc.)</a:t>
            </a:r>
            <a:endParaRPr lang="en-US" sz="2400" dirty="0">
              <a:latin typeface="Franklin Gothic Book" panose="020B0503020102020204" pitchFamily="34" charset="0"/>
            </a:endParaRPr>
          </a:p>
          <a:p>
            <a:pPr lvl="1">
              <a:tabLst>
                <a:tab pos="914400" algn="l"/>
              </a:tabLst>
            </a:pPr>
            <a:r>
              <a:rPr lang="en-US" sz="2400" dirty="0" smtClean="0">
                <a:latin typeface="Franklin Gothic Book" panose="020B0503020102020204" pitchFamily="34" charset="0"/>
              </a:rPr>
              <a:t>Physical Capital vs. Natural Capital</a:t>
            </a:r>
          </a:p>
          <a:p>
            <a:pPr lvl="1">
              <a:tabLst>
                <a:tab pos="914400" algn="l"/>
              </a:tabLst>
            </a:pPr>
            <a:endParaRPr lang="en-US" sz="2000" dirty="0">
              <a:latin typeface="Franklin Gothic Book" panose="020B0503020102020204" pitchFamily="34" charset="0"/>
            </a:endParaRPr>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24" t="34248" r="62409" b="32461"/>
          <a:stretch/>
        </p:blipFill>
        <p:spPr bwMode="auto">
          <a:xfrm>
            <a:off x="5724128" y="4149080"/>
            <a:ext cx="2169634" cy="26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277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pPr algn="l"/>
            <a:r>
              <a:rPr lang="en-US" sz="3800" b="1" dirty="0" smtClean="0">
                <a:solidFill>
                  <a:srgbClr val="800000"/>
                </a:solidFill>
                <a:latin typeface="Franklin Gothic Book" panose="020B0503020102020204" pitchFamily="34" charset="0"/>
              </a:rPr>
              <a:t>Background</a:t>
            </a:r>
            <a:endParaRPr lang="en-US" sz="3800" dirty="0">
              <a:latin typeface="Franklin Gothic Book" panose="020B0503020102020204" pitchFamily="34" charset="0"/>
            </a:endParaRPr>
          </a:p>
        </p:txBody>
      </p:sp>
      <p:sp>
        <p:nvSpPr>
          <p:cNvPr id="3" name="Content Placeholder 2"/>
          <p:cNvSpPr>
            <a:spLocks noGrp="1"/>
          </p:cNvSpPr>
          <p:nvPr>
            <p:ph idx="1"/>
          </p:nvPr>
        </p:nvSpPr>
        <p:spPr/>
        <p:txBody>
          <a:bodyPr/>
          <a:lstStyle/>
          <a:p>
            <a:r>
              <a:rPr lang="en-US" sz="2400" dirty="0" smtClean="0">
                <a:latin typeface="Franklin Gothic Book" panose="020B0503020102020204" pitchFamily="34" charset="0"/>
              </a:rPr>
              <a:t>Diamond </a:t>
            </a:r>
            <a:r>
              <a:rPr lang="en-US" sz="2400" dirty="0">
                <a:latin typeface="Franklin Gothic Book" panose="020B0503020102020204" pitchFamily="34" charset="0"/>
              </a:rPr>
              <a:t>Head Consulting Ltd. </a:t>
            </a:r>
            <a:r>
              <a:rPr lang="en-US" sz="2400" dirty="0" smtClean="0">
                <a:latin typeface="Franklin Gothic Book" panose="020B0503020102020204" pitchFamily="34" charset="0"/>
              </a:rPr>
              <a:t>presentation </a:t>
            </a:r>
            <a:r>
              <a:rPr lang="en-US" sz="2400" dirty="0">
                <a:latin typeface="Franklin Gothic Book" panose="020B0503020102020204" pitchFamily="34" charset="0"/>
              </a:rPr>
              <a:t>focused on</a:t>
            </a:r>
            <a:r>
              <a:rPr lang="en-US" sz="2400" dirty="0" smtClean="0">
                <a:latin typeface="Franklin Gothic Book" panose="020B0503020102020204" pitchFamily="34" charset="0"/>
              </a:rPr>
              <a:t>:</a:t>
            </a:r>
            <a:r>
              <a:rPr lang="en-US" sz="2400" dirty="0">
                <a:latin typeface="Franklin Gothic Book" panose="020B0503020102020204" pitchFamily="34" charset="0"/>
              </a:rPr>
              <a:t>	</a:t>
            </a:r>
            <a:endParaRPr lang="en-US" sz="2400" dirty="0" smtClean="0">
              <a:latin typeface="Franklin Gothic Book" panose="020B0503020102020204" pitchFamily="34" charset="0"/>
            </a:endParaRPr>
          </a:p>
          <a:p>
            <a:pPr lvl="1">
              <a:tabLst>
                <a:tab pos="914400" algn="l"/>
              </a:tabLst>
            </a:pPr>
            <a:r>
              <a:rPr lang="en-US" sz="2400" dirty="0" smtClean="0">
                <a:latin typeface="Franklin Gothic Book" panose="020B0503020102020204" pitchFamily="34" charset="0"/>
              </a:rPr>
              <a:t>What </a:t>
            </a:r>
            <a:r>
              <a:rPr lang="en-US" sz="2400" dirty="0">
                <a:latin typeface="Franklin Gothic Book" panose="020B0503020102020204" pitchFamily="34" charset="0"/>
              </a:rPr>
              <a:t>Green Infrastructure </a:t>
            </a:r>
            <a:r>
              <a:rPr lang="en-US" sz="2400" dirty="0" smtClean="0">
                <a:latin typeface="Franklin Gothic Book" panose="020B0503020102020204" pitchFamily="34" charset="0"/>
              </a:rPr>
              <a:t>is</a:t>
            </a:r>
          </a:p>
          <a:p>
            <a:pPr lvl="1">
              <a:tabLst>
                <a:tab pos="914400" algn="l"/>
              </a:tabLst>
            </a:pPr>
            <a:r>
              <a:rPr lang="en-US" sz="2400" dirty="0" smtClean="0">
                <a:latin typeface="Franklin Gothic Book" panose="020B0503020102020204" pitchFamily="34" charset="0"/>
              </a:rPr>
              <a:t>How </a:t>
            </a:r>
            <a:r>
              <a:rPr lang="en-US" sz="2400" dirty="0">
                <a:latin typeface="Franklin Gothic Book" panose="020B0503020102020204" pitchFamily="34" charset="0"/>
              </a:rPr>
              <a:t>different cities are using these tools (e.g. Metro Van: RGIN; City of </a:t>
            </a:r>
            <a:r>
              <a:rPr lang="en-US" sz="2400" dirty="0" smtClean="0">
                <a:latin typeface="Franklin Gothic Book" panose="020B0503020102020204" pitchFamily="34" charset="0"/>
              </a:rPr>
              <a:t>Surrey, Toronto, etc.)</a:t>
            </a:r>
            <a:endParaRPr lang="en-US" sz="2400" dirty="0">
              <a:latin typeface="Franklin Gothic Book" panose="020B0503020102020204" pitchFamily="34" charset="0"/>
            </a:endParaRPr>
          </a:p>
          <a:p>
            <a:pPr lvl="1">
              <a:tabLst>
                <a:tab pos="914400" algn="l"/>
              </a:tabLst>
            </a:pPr>
            <a:r>
              <a:rPr lang="en-US" sz="2400" dirty="0" smtClean="0">
                <a:latin typeface="Franklin Gothic Book" panose="020B0503020102020204" pitchFamily="34" charset="0"/>
              </a:rPr>
              <a:t>Introduced </a:t>
            </a:r>
            <a:r>
              <a:rPr lang="en-US" sz="2400" dirty="0">
                <a:latin typeface="Franklin Gothic Book" panose="020B0503020102020204" pitchFamily="34" charset="0"/>
              </a:rPr>
              <a:t>u</a:t>
            </a:r>
            <a:r>
              <a:rPr lang="en-US" sz="2400" dirty="0" smtClean="0">
                <a:latin typeface="Franklin Gothic Book" panose="020B0503020102020204" pitchFamily="34" charset="0"/>
              </a:rPr>
              <a:t>s to various </a:t>
            </a:r>
            <a:r>
              <a:rPr lang="en-US" sz="2400" dirty="0" err="1">
                <a:latin typeface="Franklin Gothic Book" panose="020B0503020102020204" pitchFamily="34" charset="0"/>
              </a:rPr>
              <a:t>i</a:t>
            </a:r>
            <a:r>
              <a:rPr lang="en-US" sz="2400" dirty="0">
                <a:latin typeface="Franklin Gothic Book" panose="020B0503020102020204" pitchFamily="34" charset="0"/>
              </a:rPr>
              <a:t>-Tree tools and </a:t>
            </a:r>
            <a:r>
              <a:rPr lang="en-US" sz="2400" dirty="0" smtClean="0">
                <a:latin typeface="Franklin Gothic Book" panose="020B0503020102020204" pitchFamily="34" charset="0"/>
              </a:rPr>
              <a:t>uses</a:t>
            </a:r>
          </a:p>
          <a:p>
            <a:pPr lvl="1">
              <a:tabLst>
                <a:tab pos="914400" algn="l"/>
              </a:tabLst>
            </a:pPr>
            <a:endParaRPr lang="en-US" sz="2000" dirty="0">
              <a:latin typeface="Franklin Gothic Book" panose="020B0503020102020204" pitchFamily="34" charset="0"/>
            </a:endParaRPr>
          </a:p>
          <a:p>
            <a:pPr>
              <a:buFont typeface="Arial"/>
              <a:buChar char="•"/>
              <a:tabLst>
                <a:tab pos="914400" algn="l"/>
              </a:tabLst>
            </a:pPr>
            <a:r>
              <a:rPr lang="en-US" sz="2400" dirty="0" smtClean="0">
                <a:latin typeface="Franklin Gothic Book" panose="020B0503020102020204" pitchFamily="34" charset="0"/>
              </a:rPr>
              <a:t>Pilot Study - </a:t>
            </a:r>
            <a:r>
              <a:rPr lang="en-US" sz="2400" dirty="0" err="1" smtClean="0">
                <a:latin typeface="Franklin Gothic Book" panose="020B0503020102020204" pitchFamily="34" charset="0"/>
              </a:rPr>
              <a:t>i</a:t>
            </a:r>
            <a:r>
              <a:rPr lang="en-US" sz="2400" dirty="0" smtClean="0">
                <a:latin typeface="Franklin Gothic Book" panose="020B0503020102020204" pitchFamily="34" charset="0"/>
              </a:rPr>
              <a:t>-Tree Canopy</a:t>
            </a:r>
          </a:p>
          <a:p>
            <a:pPr>
              <a:buFont typeface="Arial"/>
              <a:buChar char="•"/>
              <a:tabLst>
                <a:tab pos="914400" algn="l"/>
              </a:tabLst>
            </a:pPr>
            <a:r>
              <a:rPr lang="en-US" sz="2400" dirty="0" smtClean="0">
                <a:latin typeface="Franklin Gothic Book" panose="020B0503020102020204" pitchFamily="34" charset="0"/>
              </a:rPr>
              <a:t>GIS Pilot Study -  various</a:t>
            </a:r>
            <a:endParaRPr lang="en-US" sz="2400" dirty="0">
              <a:latin typeface="Franklin Gothic Book" panose="020B0503020102020204" pitchFamily="34" charset="0"/>
            </a:endParaRPr>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24" t="34248" r="62409" b="32461"/>
          <a:stretch/>
        </p:blipFill>
        <p:spPr bwMode="auto">
          <a:xfrm>
            <a:off x="5724128" y="4149080"/>
            <a:ext cx="2169634" cy="26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64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51520" y="260648"/>
            <a:ext cx="8458200" cy="1143000"/>
          </a:xfrm>
        </p:spPr>
        <p:txBody>
          <a:bodyPr/>
          <a:lstStyle/>
          <a:p>
            <a:pPr algn="l"/>
            <a:r>
              <a:rPr lang="en-US" sz="3800" b="1" dirty="0" err="1" smtClean="0">
                <a:solidFill>
                  <a:srgbClr val="800000"/>
                </a:solidFill>
                <a:latin typeface="Franklin Gothic Book" panose="020B0503020102020204" pitchFamily="34" charset="0"/>
              </a:rPr>
              <a:t>i</a:t>
            </a:r>
            <a:r>
              <a:rPr lang="en-US" sz="3800" b="1" dirty="0" smtClean="0">
                <a:solidFill>
                  <a:srgbClr val="800000"/>
                </a:solidFill>
                <a:latin typeface="Franklin Gothic Book" panose="020B0503020102020204" pitchFamily="34" charset="0"/>
              </a:rPr>
              <a:t>-Tree Tools </a:t>
            </a:r>
            <a:endParaRPr lang="en-US" sz="2400" b="1" dirty="0">
              <a:solidFill>
                <a:srgbClr val="800000"/>
              </a:solidFill>
              <a:latin typeface="Franklin Gothic Book" panose="020B0503020102020204" pitchFamily="34" charset="0"/>
            </a:endParaRPr>
          </a:p>
        </p:txBody>
      </p:sp>
      <p:sp>
        <p:nvSpPr>
          <p:cNvPr id="4" name="Text Placeholder 14"/>
          <p:cNvSpPr>
            <a:spLocks noGrp="1"/>
          </p:cNvSpPr>
          <p:nvPr>
            <p:ph idx="1"/>
          </p:nvPr>
        </p:nvSpPr>
        <p:spPr>
          <a:xfrm>
            <a:off x="395536" y="1340768"/>
            <a:ext cx="8143056" cy="3922415"/>
          </a:xfrm>
        </p:spPr>
        <p:txBody>
          <a:bodyPr/>
          <a:lstStyle/>
          <a:p>
            <a:pPr marL="0" indent="0">
              <a:buNone/>
            </a:pPr>
            <a:r>
              <a:rPr lang="en-US" sz="2000" dirty="0" smtClean="0">
                <a:latin typeface="Franklin Gothic Book" panose="020B0503020102020204" pitchFamily="34" charset="0"/>
              </a:rPr>
              <a:t>The </a:t>
            </a: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suite of software includes:</a:t>
            </a:r>
          </a:p>
          <a:p>
            <a:pPr marL="0" indent="0">
              <a:buNone/>
            </a:pPr>
            <a:endParaRPr lang="en-US" sz="1100" dirty="0" smtClean="0">
              <a:latin typeface="Franklin Gothic Book" panose="020B0503020102020204" pitchFamily="34" charset="0"/>
            </a:endParaRPr>
          </a:p>
          <a:p>
            <a:pPr marL="800100" lvl="1" indent="-342900">
              <a:buFont typeface="+mj-lt"/>
              <a:buAutoNum type="arabicPeriod"/>
            </a:pP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Eco </a:t>
            </a:r>
            <a:endParaRPr lang="en-US" sz="2000" dirty="0">
              <a:latin typeface="Franklin Gothic Book" panose="020B0503020102020204" pitchFamily="34" charset="0"/>
            </a:endParaRPr>
          </a:p>
          <a:p>
            <a:pPr marL="800100" lvl="1" indent="-342900">
              <a:buFont typeface="+mj-lt"/>
              <a:buAutoNum type="arabicPeriod"/>
            </a:pP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Streets </a:t>
            </a:r>
          </a:p>
          <a:p>
            <a:pPr marL="800100" lvl="1" indent="-342900">
              <a:buFont typeface="+mj-lt"/>
              <a:buAutoNum type="arabicPeriod"/>
            </a:pP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a:t>
            </a:r>
            <a:r>
              <a:rPr lang="en-US" sz="2000" dirty="0">
                <a:latin typeface="Franklin Gothic Book" panose="020B0503020102020204" pitchFamily="34" charset="0"/>
              </a:rPr>
              <a:t>Hydro </a:t>
            </a:r>
            <a:endParaRPr lang="en-US" sz="2000" dirty="0" smtClean="0">
              <a:latin typeface="Franklin Gothic Book" panose="020B0503020102020204" pitchFamily="34" charset="0"/>
            </a:endParaRPr>
          </a:p>
          <a:p>
            <a:pPr marL="800100" lvl="1" indent="-342900">
              <a:buFont typeface="+mj-lt"/>
              <a:buAutoNum type="arabicPeriod"/>
            </a:pP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a:t>
            </a:r>
            <a:r>
              <a:rPr lang="en-US" sz="2000" dirty="0" err="1" smtClean="0">
                <a:latin typeface="Franklin Gothic Book" panose="020B0503020102020204" pitchFamily="34" charset="0"/>
              </a:rPr>
              <a:t>Vue</a:t>
            </a:r>
            <a:r>
              <a:rPr lang="en-US" sz="2000" dirty="0" smtClean="0">
                <a:latin typeface="Franklin Gothic Book" panose="020B0503020102020204" pitchFamily="34" charset="0"/>
              </a:rPr>
              <a:t> </a:t>
            </a:r>
          </a:p>
          <a:p>
            <a:pPr marL="800100" lvl="1" indent="-342900">
              <a:buFont typeface="+mj-lt"/>
              <a:buAutoNum type="arabicPeriod"/>
            </a:pP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Design</a:t>
            </a:r>
          </a:p>
          <a:p>
            <a:pPr marL="800100" lvl="1" indent="-342900">
              <a:buFont typeface="+mj-lt"/>
              <a:buAutoNum type="arabicPeriod"/>
            </a:pPr>
            <a:r>
              <a:rPr lang="en-US" sz="2000" dirty="0" err="1" smtClean="0">
                <a:latin typeface="Franklin Gothic Book" panose="020B0503020102020204" pitchFamily="34" charset="0"/>
              </a:rPr>
              <a:t>i</a:t>
            </a:r>
            <a:r>
              <a:rPr lang="en-US" sz="2000" dirty="0">
                <a:latin typeface="Franklin Gothic Book" panose="020B0503020102020204" pitchFamily="34" charset="0"/>
              </a:rPr>
              <a:t>-Tree </a:t>
            </a:r>
            <a:r>
              <a:rPr lang="en-US" sz="2000" dirty="0" smtClean="0">
                <a:latin typeface="Franklin Gothic Book" panose="020B0503020102020204" pitchFamily="34" charset="0"/>
              </a:rPr>
              <a:t>Canopy</a:t>
            </a:r>
            <a:endParaRPr lang="en-US" sz="2000" dirty="0">
              <a:latin typeface="Franklin Gothic Book" panose="020B0503020102020204" pitchFamily="34" charset="0"/>
            </a:endParaRPr>
          </a:p>
          <a:p>
            <a:pPr marL="800100" lvl="1" indent="-342900">
              <a:buFont typeface="+mj-lt"/>
              <a:buAutoNum type="arabicPeriod"/>
            </a:pPr>
            <a:r>
              <a:rPr lang="en-US" sz="2000" dirty="0" err="1" smtClean="0">
                <a:latin typeface="Franklin Gothic Book" panose="020B0503020102020204" pitchFamily="34" charset="0"/>
              </a:rPr>
              <a:t>i</a:t>
            </a:r>
            <a:r>
              <a:rPr lang="en-US" sz="2000" dirty="0">
                <a:latin typeface="Franklin Gothic Book" panose="020B0503020102020204" pitchFamily="34" charset="0"/>
              </a:rPr>
              <a:t>-Tree Species </a:t>
            </a:r>
          </a:p>
          <a:p>
            <a:pPr marL="800100" lvl="1" indent="-342900">
              <a:buFont typeface="+mj-lt"/>
              <a:buAutoNum type="arabicPeriod"/>
            </a:pP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a:t>
            </a:r>
            <a:r>
              <a:rPr lang="en-US" sz="2000" dirty="0">
                <a:latin typeface="Franklin Gothic Book" panose="020B0503020102020204" pitchFamily="34" charset="0"/>
              </a:rPr>
              <a:t>Pest Detection Module </a:t>
            </a:r>
          </a:p>
          <a:p>
            <a:pPr marL="800100" lvl="1" indent="-342900">
              <a:buFont typeface="+mj-lt"/>
              <a:buAutoNum type="arabicPeriod"/>
            </a:pPr>
            <a:r>
              <a:rPr lang="en-US" sz="2000" dirty="0" err="1" smtClean="0">
                <a:latin typeface="Franklin Gothic Book" panose="020B0503020102020204" pitchFamily="34" charset="0"/>
              </a:rPr>
              <a:t>i</a:t>
            </a:r>
            <a:r>
              <a:rPr lang="en-US" sz="2000" dirty="0" smtClean="0">
                <a:latin typeface="Franklin Gothic Book" panose="020B0503020102020204" pitchFamily="34" charset="0"/>
              </a:rPr>
              <a:t>-Tree Storm</a:t>
            </a:r>
          </a:p>
          <a:p>
            <a:pPr marL="457200" lvl="1" indent="0" algn="ctr">
              <a:buNone/>
            </a:pPr>
            <a:r>
              <a:rPr lang="en-US" sz="2400" dirty="0" smtClean="0"/>
              <a:t>For </a:t>
            </a:r>
            <a:r>
              <a:rPr lang="en-US" sz="2400" dirty="0"/>
              <a:t>more info on how to use these tools, visit: </a:t>
            </a:r>
            <a:r>
              <a:rPr lang="en-US" sz="2400" dirty="0">
                <a:hlinkClick r:id="rId3"/>
              </a:rPr>
              <a:t>http://www.itreetools.org/resources/videos.php</a:t>
            </a:r>
            <a:r>
              <a:rPr lang="en-US" sz="2400" dirty="0"/>
              <a:t> </a:t>
            </a:r>
          </a:p>
          <a:p>
            <a:pPr>
              <a:buFont typeface="Arial" pitchFamily="34" charset="0"/>
              <a:buChar char="•"/>
            </a:pPr>
            <a:endParaRPr lang="en-US" sz="2000" dirty="0" smtClean="0"/>
          </a:p>
          <a:p>
            <a:pPr>
              <a:buFont typeface="Arial" pitchFamily="34" charset="0"/>
              <a:buChar char="•"/>
            </a:pPr>
            <a:endParaRPr lang="en-US" sz="2000" dirty="0" smtClean="0"/>
          </a:p>
          <a:p>
            <a:pPr marL="0" indent="0">
              <a:buNone/>
            </a:pPr>
            <a:endParaRPr lang="en-US" sz="2000" dirty="0" smtClean="0"/>
          </a:p>
          <a:p>
            <a:pPr>
              <a:buFont typeface="Arial" pitchFamily="34" charset="0"/>
              <a:buChar char="•"/>
            </a:pPr>
            <a:endParaRPr lang="en-US" sz="1800" dirty="0"/>
          </a:p>
        </p:txBody>
      </p:sp>
    </p:spTree>
    <p:extLst>
      <p:ext uri="{BB962C8B-B14F-4D97-AF65-F5344CB8AC3E}">
        <p14:creationId xmlns:p14="http://schemas.microsoft.com/office/powerpoint/2010/main" val="2300260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800" b="1" dirty="0" smtClean="0">
                <a:solidFill>
                  <a:srgbClr val="800000"/>
                </a:solidFill>
                <a:latin typeface="Franklin Gothic Book" panose="020B0503020102020204" pitchFamily="34" charset="0"/>
              </a:rPr>
              <a:t>Municipal Pilot Study Areas:</a:t>
            </a:r>
            <a:endParaRPr lang="en-US" sz="3800" dirty="0"/>
          </a:p>
        </p:txBody>
      </p:sp>
      <p:sp>
        <p:nvSpPr>
          <p:cNvPr id="3" name="Content Placeholder 2"/>
          <p:cNvSpPr>
            <a:spLocks noGrp="1"/>
          </p:cNvSpPr>
          <p:nvPr>
            <p:ph idx="1"/>
          </p:nvPr>
        </p:nvSpPr>
        <p:spPr/>
        <p:txBody>
          <a:bodyPr/>
          <a:lstStyle/>
          <a:p>
            <a:r>
              <a:rPr lang="en-US" sz="2800" dirty="0" smtClean="0">
                <a:latin typeface="Franklin Gothic Book" panose="020B0503020102020204" pitchFamily="34" charset="0"/>
              </a:rPr>
              <a:t>Parks (conservation areas and active parks)</a:t>
            </a:r>
          </a:p>
          <a:p>
            <a:pPr marL="0" indent="0">
              <a:buNone/>
            </a:pPr>
            <a:endParaRPr lang="en-US" sz="2800" dirty="0" smtClean="0">
              <a:latin typeface="Franklin Gothic Book" panose="020B0503020102020204" pitchFamily="34" charset="0"/>
            </a:endParaRPr>
          </a:p>
          <a:p>
            <a:r>
              <a:rPr lang="en-US" sz="2800" dirty="0" smtClean="0">
                <a:latin typeface="Franklin Gothic Book" panose="020B0503020102020204" pitchFamily="34" charset="0"/>
              </a:rPr>
              <a:t>Street Trees in boulevards and rights-of-ways</a:t>
            </a:r>
          </a:p>
          <a:p>
            <a:pPr marL="0" indent="0">
              <a:buNone/>
            </a:pPr>
            <a:endParaRPr lang="en-US" sz="2800" dirty="0" smtClean="0">
              <a:latin typeface="Franklin Gothic Book" panose="020B0503020102020204" pitchFamily="34" charset="0"/>
            </a:endParaRPr>
          </a:p>
          <a:p>
            <a:r>
              <a:rPr lang="en-US" sz="2800" dirty="0" smtClean="0">
                <a:latin typeface="Franklin Gothic Book" panose="020B0503020102020204" pitchFamily="34" charset="0"/>
              </a:rPr>
              <a:t>City-owned properties (e.g. in Silver Valley)</a:t>
            </a:r>
          </a:p>
          <a:p>
            <a:pPr>
              <a:spcBef>
                <a:spcPts val="1200"/>
              </a:spcBef>
            </a:pPr>
            <a:endParaRPr lang="en-US" sz="2800" dirty="0" smtClean="0">
              <a:latin typeface="Franklin Gothic Book" panose="020B0503020102020204" pitchFamily="34" charset="0"/>
            </a:endParaRPr>
          </a:p>
          <a:p>
            <a:r>
              <a:rPr lang="en-US" sz="2800" dirty="0" smtClean="0">
                <a:latin typeface="Franklin Gothic Book" panose="020B0503020102020204" pitchFamily="34" charset="0"/>
              </a:rPr>
              <a:t>Watershed/Area Plan or Municipal Scale Assessment and Performance Review</a:t>
            </a:r>
          </a:p>
        </p:txBody>
      </p:sp>
    </p:spTree>
    <p:extLst>
      <p:ext uri="{BB962C8B-B14F-4D97-AF65-F5344CB8AC3E}">
        <p14:creationId xmlns:p14="http://schemas.microsoft.com/office/powerpoint/2010/main" val="4111406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800" b="1" dirty="0">
                <a:solidFill>
                  <a:srgbClr val="800000"/>
                </a:solidFill>
                <a:latin typeface="Franklin Gothic Book" panose="020B0503020102020204" pitchFamily="34" charset="0"/>
              </a:rPr>
              <a:t>Applications: </a:t>
            </a:r>
            <a:r>
              <a:rPr lang="en-US" sz="3800" b="1" dirty="0" err="1">
                <a:solidFill>
                  <a:srgbClr val="800000"/>
                </a:solidFill>
                <a:latin typeface="Franklin Gothic Book" panose="020B0503020102020204" pitchFamily="34" charset="0"/>
              </a:rPr>
              <a:t>i</a:t>
            </a:r>
            <a:r>
              <a:rPr lang="en-US" sz="3800" b="1" dirty="0">
                <a:solidFill>
                  <a:srgbClr val="800000"/>
                </a:solidFill>
                <a:latin typeface="Franklin Gothic Book" panose="020B0503020102020204" pitchFamily="34" charset="0"/>
              </a:rPr>
              <a:t>-Tree </a:t>
            </a:r>
            <a:r>
              <a:rPr lang="en-US" sz="3800" b="1" dirty="0" smtClean="0">
                <a:solidFill>
                  <a:srgbClr val="800000"/>
                </a:solidFill>
                <a:latin typeface="Franklin Gothic Book" panose="020B0503020102020204" pitchFamily="34" charset="0"/>
              </a:rPr>
              <a:t>Streets</a:t>
            </a:r>
            <a:endParaRPr lang="en-US" sz="3800" dirty="0"/>
          </a:p>
        </p:txBody>
      </p:sp>
      <p:sp>
        <p:nvSpPr>
          <p:cNvPr id="3" name="Content Placeholder 2"/>
          <p:cNvSpPr>
            <a:spLocks noGrp="1"/>
          </p:cNvSpPr>
          <p:nvPr>
            <p:ph idx="1"/>
          </p:nvPr>
        </p:nvSpPr>
        <p:spPr/>
        <p:txBody>
          <a:bodyPr/>
          <a:lstStyle/>
          <a:p>
            <a:r>
              <a:rPr lang="en-US" sz="2800" dirty="0">
                <a:latin typeface="Franklin Gothic Book" panose="020B0503020102020204" pitchFamily="34" charset="0"/>
              </a:rPr>
              <a:t>U</a:t>
            </a:r>
            <a:r>
              <a:rPr lang="en-US" sz="2800" dirty="0" smtClean="0">
                <a:latin typeface="Franklin Gothic Book" panose="020B0503020102020204" pitchFamily="34" charset="0"/>
              </a:rPr>
              <a:t>ses </a:t>
            </a:r>
            <a:r>
              <a:rPr lang="en-US" sz="2800" dirty="0">
                <a:latin typeface="Franklin Gothic Book" panose="020B0503020102020204" pitchFamily="34" charset="0"/>
              </a:rPr>
              <a:t>tree inventory data to quantify the </a:t>
            </a:r>
            <a:r>
              <a:rPr lang="en-US" sz="2800" dirty="0" smtClean="0">
                <a:latin typeface="Franklin Gothic Book" panose="020B0503020102020204" pitchFamily="34" charset="0"/>
              </a:rPr>
              <a:t>services and dollar </a:t>
            </a:r>
            <a:r>
              <a:rPr lang="en-US" sz="2800" dirty="0">
                <a:latin typeface="Franklin Gothic Book" panose="020B0503020102020204" pitchFamily="34" charset="0"/>
              </a:rPr>
              <a:t>value of annual </a:t>
            </a:r>
            <a:r>
              <a:rPr lang="en-US" sz="2800" dirty="0" smtClean="0">
                <a:latin typeface="Franklin Gothic Book" panose="020B0503020102020204" pitchFamily="34" charset="0"/>
              </a:rPr>
              <a:t>benefits, as well as monitor performance measures such as: </a:t>
            </a:r>
          </a:p>
          <a:p>
            <a:pPr lvl="2"/>
            <a:r>
              <a:rPr lang="en-US" sz="2800" dirty="0" smtClean="0">
                <a:latin typeface="Franklin Gothic Book" panose="020B0503020102020204" pitchFamily="34" charset="0"/>
              </a:rPr>
              <a:t>energy conservation implications;</a:t>
            </a:r>
          </a:p>
          <a:p>
            <a:pPr lvl="2"/>
            <a:r>
              <a:rPr lang="en-US" sz="2800" dirty="0" smtClean="0">
                <a:latin typeface="Franklin Gothic Book" panose="020B0503020102020204" pitchFamily="34" charset="0"/>
              </a:rPr>
              <a:t>air </a:t>
            </a:r>
            <a:r>
              <a:rPr lang="en-US" sz="2800" dirty="0">
                <a:latin typeface="Franklin Gothic Book" panose="020B0503020102020204" pitchFamily="34" charset="0"/>
              </a:rPr>
              <a:t>quality </a:t>
            </a:r>
            <a:r>
              <a:rPr lang="en-US" sz="2800" dirty="0" smtClean="0">
                <a:latin typeface="Franklin Gothic Book" panose="020B0503020102020204" pitchFamily="34" charset="0"/>
              </a:rPr>
              <a:t>improvements/losses; </a:t>
            </a:r>
          </a:p>
          <a:p>
            <a:pPr lvl="2"/>
            <a:r>
              <a:rPr lang="en-US" sz="2800" dirty="0" smtClean="0">
                <a:latin typeface="Franklin Gothic Book" panose="020B0503020102020204" pitchFamily="34" charset="0"/>
              </a:rPr>
              <a:t>CO</a:t>
            </a:r>
            <a:r>
              <a:rPr lang="en-US" sz="2800" baseline="-25000" dirty="0" smtClean="0">
                <a:latin typeface="Franklin Gothic Book" panose="020B0503020102020204" pitchFamily="34" charset="0"/>
              </a:rPr>
              <a:t>2</a:t>
            </a:r>
            <a:r>
              <a:rPr lang="en-US" sz="2800" dirty="0" smtClean="0">
                <a:latin typeface="Franklin Gothic Book" panose="020B0503020102020204" pitchFamily="34" charset="0"/>
              </a:rPr>
              <a:t> reduction / green house gas monitoring</a:t>
            </a:r>
          </a:p>
          <a:p>
            <a:pPr lvl="2"/>
            <a:r>
              <a:rPr lang="en-US" sz="2800" dirty="0" err="1" smtClean="0">
                <a:latin typeface="Franklin Gothic Book" panose="020B0503020102020204" pitchFamily="34" charset="0"/>
              </a:rPr>
              <a:t>stormwater</a:t>
            </a:r>
            <a:r>
              <a:rPr lang="en-US" sz="2800" dirty="0" smtClean="0">
                <a:latin typeface="Franklin Gothic Book" panose="020B0503020102020204" pitchFamily="34" charset="0"/>
              </a:rPr>
              <a:t> volumes, release rates, controls </a:t>
            </a:r>
          </a:p>
          <a:p>
            <a:pPr lvl="2"/>
            <a:r>
              <a:rPr lang="en-US" sz="2800" dirty="0" smtClean="0">
                <a:latin typeface="Franklin Gothic Book" panose="020B0503020102020204" pitchFamily="34" charset="0"/>
              </a:rPr>
              <a:t>Property </a:t>
            </a:r>
            <a:r>
              <a:rPr lang="en-US" sz="2800" dirty="0">
                <a:latin typeface="Franklin Gothic Book" panose="020B0503020102020204" pitchFamily="34" charset="0"/>
              </a:rPr>
              <a:t>value </a:t>
            </a:r>
            <a:r>
              <a:rPr lang="en-US" sz="2800" dirty="0" smtClean="0">
                <a:latin typeface="Franklin Gothic Book" panose="020B0503020102020204" pitchFamily="34" charset="0"/>
              </a:rPr>
              <a:t>increases</a:t>
            </a:r>
          </a:p>
        </p:txBody>
      </p:sp>
    </p:spTree>
    <p:extLst>
      <p:ext uri="{BB962C8B-B14F-4D97-AF65-F5344CB8AC3E}">
        <p14:creationId xmlns:p14="http://schemas.microsoft.com/office/powerpoint/2010/main" val="2582890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ternal_Template_Logo_Stripped">
  <a:themeElements>
    <a:clrScheme name="Maple Rid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ple Ridge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ple Rid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ple Rid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ple Rid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ple Rid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ple Rid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ple Rid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ple Rid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ple Rid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ple Rid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ple Rid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ple Rid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ple Rid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10722</TotalTime>
  <Words>1624</Words>
  <Application>Microsoft Office PowerPoint</Application>
  <PresentationFormat>On-screen Show (4:3)</PresentationFormat>
  <Paragraphs>323</Paragraphs>
  <Slides>23</Slides>
  <Notes>23</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1_Default Design</vt:lpstr>
      <vt:lpstr>Internal_Template_Logo_Stripped</vt:lpstr>
      <vt:lpstr>City of Maple Ridge  i-Tree Pilot Study  September 18, 2015 </vt:lpstr>
      <vt:lpstr>Outline</vt:lpstr>
      <vt:lpstr>Background</vt:lpstr>
      <vt:lpstr>Background</vt:lpstr>
      <vt:lpstr>Background</vt:lpstr>
      <vt:lpstr>Background</vt:lpstr>
      <vt:lpstr>i-Tree Tools </vt:lpstr>
      <vt:lpstr>Municipal Pilot Study Areas:</vt:lpstr>
      <vt:lpstr>Applications: i-Tree Streets</vt:lpstr>
      <vt:lpstr>Applications: i-Tree Streets</vt:lpstr>
      <vt:lpstr>Applications: i-Tree Canopy</vt:lpstr>
      <vt:lpstr>Applications: i-Tree Canopy</vt:lpstr>
      <vt:lpstr>Canopy Pilot Study – Silver Valley</vt:lpstr>
      <vt:lpstr>PowerPoint Presentation</vt:lpstr>
      <vt:lpstr>Canopy Pilot Study – Silver Valley</vt:lpstr>
      <vt:lpstr>Canopy Pilot Study – Silver Valley Monitor Natural Asset Gains/Losses</vt:lpstr>
      <vt:lpstr>Canopy Pilot Study – Silver Valley</vt:lpstr>
      <vt:lpstr>iTree Canopy</vt:lpstr>
      <vt:lpstr>iTree Canopy</vt:lpstr>
      <vt:lpstr>Canopy Pilot Study – Silver Valley</vt:lpstr>
      <vt:lpstr>GIS Pilot Studies</vt:lpstr>
      <vt:lpstr>Applications: i-Tree Hydro (beta)</vt:lpstr>
      <vt:lpstr>Summary</vt:lpstr>
    </vt:vector>
  </TitlesOfParts>
  <Company>District of Maple Ridge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COMMITTEE OF THE WHOLE MEETING October 20, 2008 1:00 p.m. Council Chamber</dc:title>
  <dc:creator>amandaga</dc:creator>
  <cp:lastModifiedBy>Rodney Stott</cp:lastModifiedBy>
  <cp:revision>298</cp:revision>
  <cp:lastPrinted>2015-09-18T15:27:42Z</cp:lastPrinted>
  <dcterms:created xsi:type="dcterms:W3CDTF">2008-10-14T16:52:51Z</dcterms:created>
  <dcterms:modified xsi:type="dcterms:W3CDTF">2017-07-05T00:23:07Z</dcterms:modified>
</cp:coreProperties>
</file>