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82" r:id="rId2"/>
  </p:sldMasterIdLst>
  <p:notesMasterIdLst>
    <p:notesMasterId r:id="rId25"/>
  </p:notesMasterIdLst>
  <p:handoutMasterIdLst>
    <p:handoutMasterId r:id="rId26"/>
  </p:handoutMasterIdLst>
  <p:sldIdLst>
    <p:sldId id="332" r:id="rId3"/>
    <p:sldId id="440" r:id="rId4"/>
    <p:sldId id="454" r:id="rId5"/>
    <p:sldId id="447" r:id="rId6"/>
    <p:sldId id="446" r:id="rId7"/>
    <p:sldId id="433" r:id="rId8"/>
    <p:sldId id="455" r:id="rId9"/>
    <p:sldId id="457" r:id="rId10"/>
    <p:sldId id="458" r:id="rId11"/>
    <p:sldId id="445" r:id="rId12"/>
    <p:sldId id="452" r:id="rId13"/>
    <p:sldId id="459" r:id="rId14"/>
    <p:sldId id="460" r:id="rId15"/>
    <p:sldId id="456" r:id="rId16"/>
    <p:sldId id="442" r:id="rId17"/>
    <p:sldId id="448" r:id="rId18"/>
    <p:sldId id="449" r:id="rId19"/>
    <p:sldId id="450" r:id="rId20"/>
    <p:sldId id="451" r:id="rId21"/>
    <p:sldId id="453" r:id="rId22"/>
    <p:sldId id="444" r:id="rId23"/>
    <p:sldId id="438" r:id="rId24"/>
  </p:sldIdLst>
  <p:sldSz cx="9144000" cy="6858000" type="screen4x3"/>
  <p:notesSz cx="7010400" cy="9296400"/>
  <p:defaultTextStyle>
    <a:defPPr>
      <a:defRPr lang="en-CA"/>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A50021"/>
    <a:srgbClr val="669900"/>
    <a:srgbClr val="80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8251" autoAdjust="0"/>
    <p:restoredTop sz="89704" autoAdjust="0"/>
  </p:normalViewPr>
  <p:slideViewPr>
    <p:cSldViewPr>
      <p:cViewPr varScale="1">
        <p:scale>
          <a:sx n="101" d="100"/>
          <a:sy n="101" d="100"/>
        </p:scale>
        <p:origin x="-119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3" d="100"/>
          <a:sy n="83" d="100"/>
        </p:scale>
        <p:origin x="-3864" y="-11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3970339" y="0"/>
            <a:ext cx="3038475" cy="465138"/>
          </a:xfrm>
          <a:prstGeom prst="rect">
            <a:avLst/>
          </a:prstGeom>
        </p:spPr>
        <p:txBody>
          <a:bodyPr vert="horz" lIns="91440" tIns="45720" rIns="91440" bIns="45720" rtlCol="0"/>
          <a:lstStyle>
            <a:lvl1pPr algn="r">
              <a:defRPr sz="1200"/>
            </a:lvl1pPr>
          </a:lstStyle>
          <a:p>
            <a:fld id="{8F5F8138-E254-4D96-9BDE-6CCA2B053557}" type="datetimeFigureOut">
              <a:rPr lang="en-CA" smtClean="0"/>
              <a:t>13/04/2018</a:t>
            </a:fld>
            <a:endParaRPr lang="en-CA" dirty="0"/>
          </a:p>
        </p:txBody>
      </p:sp>
      <p:sp>
        <p:nvSpPr>
          <p:cNvPr id="4" name="Footer Placeholder 3"/>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40" tIns="45720" rIns="91440" bIns="45720" rtlCol="0" anchor="b"/>
          <a:lstStyle>
            <a:lvl1pPr algn="r">
              <a:defRPr sz="1200"/>
            </a:lvl1pPr>
          </a:lstStyle>
          <a:p>
            <a:fld id="{ED554374-77C3-4FFF-90F8-F609169C4B15}" type="slidenum">
              <a:rPr lang="en-CA" smtClean="0"/>
              <a:t>‹#›</a:t>
            </a:fld>
            <a:endParaRPr lang="en-CA" dirty="0"/>
          </a:p>
        </p:txBody>
      </p:sp>
    </p:spTree>
    <p:extLst>
      <p:ext uri="{BB962C8B-B14F-4D97-AF65-F5344CB8AC3E}">
        <p14:creationId xmlns:p14="http://schemas.microsoft.com/office/powerpoint/2010/main" val="696606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pPr>
              <a:defRPr/>
            </a:pPr>
            <a:endParaRPr lang="en-CA" dirty="0"/>
          </a:p>
        </p:txBody>
      </p:sp>
      <p:sp>
        <p:nvSpPr>
          <p:cNvPr id="717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pPr>
              <a:defRPr/>
            </a:pPr>
            <a:endParaRPr lang="en-CA" dirty="0"/>
          </a:p>
        </p:txBody>
      </p:sp>
      <p:sp>
        <p:nvSpPr>
          <p:cNvPr id="41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CA" noProof="0" smtClean="0"/>
              <a:t>Click to edit Master text styles</a:t>
            </a:r>
          </a:p>
          <a:p>
            <a:pPr lvl="1"/>
            <a:r>
              <a:rPr lang="en-CA" noProof="0" smtClean="0"/>
              <a:t>Second level</a:t>
            </a:r>
          </a:p>
          <a:p>
            <a:pPr lvl="2"/>
            <a:r>
              <a:rPr lang="en-CA" noProof="0" smtClean="0"/>
              <a:t>Third level</a:t>
            </a:r>
          </a:p>
          <a:p>
            <a:pPr lvl="3"/>
            <a:r>
              <a:rPr lang="en-CA" noProof="0" smtClean="0"/>
              <a:t>Fourth level</a:t>
            </a:r>
          </a:p>
          <a:p>
            <a:pPr lvl="4"/>
            <a:r>
              <a:rPr lang="en-CA" noProof="0" smtClean="0"/>
              <a:t>Fifth level</a:t>
            </a:r>
          </a:p>
        </p:txBody>
      </p:sp>
      <p:sp>
        <p:nvSpPr>
          <p:cNvPr id="717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pPr>
              <a:defRPr/>
            </a:pPr>
            <a:endParaRPr lang="en-CA" dirty="0"/>
          </a:p>
        </p:txBody>
      </p:sp>
      <p:sp>
        <p:nvSpPr>
          <p:cNvPr id="717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BA0FB216-EE30-4C77-9103-C4CDD43D39F6}" type="slidenum">
              <a:rPr lang="en-CA"/>
              <a:pPr>
                <a:defRPr/>
              </a:pPr>
              <a:t>‹#›</a:t>
            </a:fld>
            <a:endParaRPr lang="en-CA" dirty="0"/>
          </a:p>
        </p:txBody>
      </p:sp>
    </p:spTree>
    <p:extLst>
      <p:ext uri="{BB962C8B-B14F-4D97-AF65-F5344CB8AC3E}">
        <p14:creationId xmlns:p14="http://schemas.microsoft.com/office/powerpoint/2010/main" val="17277443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CA" dirty="0" smtClean="0"/>
          </a:p>
          <a:p>
            <a:r>
              <a:rPr lang="en-US" dirty="0" smtClean="0"/>
              <a:t>T</a:t>
            </a:r>
            <a:r>
              <a:rPr lang="en-CA" dirty="0" smtClean="0"/>
              <a:t>hanks, rod</a:t>
            </a:r>
            <a:r>
              <a:rPr lang="en-US" dirty="0" smtClean="0"/>
              <a:t>…</a:t>
            </a:r>
            <a:endParaRPr lang="en-CA" dirty="0"/>
          </a:p>
        </p:txBody>
      </p:sp>
      <p:sp>
        <p:nvSpPr>
          <p:cNvPr id="4" name="Slide Number Placeholder 3"/>
          <p:cNvSpPr>
            <a:spLocks noGrp="1"/>
          </p:cNvSpPr>
          <p:nvPr>
            <p:ph type="sldNum" sz="quarter" idx="10"/>
          </p:nvPr>
        </p:nvSpPr>
        <p:spPr/>
        <p:txBody>
          <a:bodyPr/>
          <a:lstStyle/>
          <a:p>
            <a:fld id="{86224CEA-F377-4CFA-A703-1BB26D20EB11}" type="slidenum">
              <a:rPr lang="en-CA" smtClean="0">
                <a:solidFill>
                  <a:prstClr val="black"/>
                </a:solidFill>
              </a:rPr>
              <a:pPr/>
              <a:t>1</a:t>
            </a:fld>
            <a:endParaRPr lang="en-CA" dirty="0">
              <a:solidFill>
                <a:prstClr val="black"/>
              </a:solidFill>
            </a:endParaRPr>
          </a:p>
        </p:txBody>
      </p:sp>
    </p:spTree>
    <p:extLst>
      <p:ext uri="{BB962C8B-B14F-4D97-AF65-F5344CB8AC3E}">
        <p14:creationId xmlns:p14="http://schemas.microsoft.com/office/powerpoint/2010/main" val="4155911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10</a:t>
            </a:fld>
            <a:endParaRPr lang="en-CA" dirty="0"/>
          </a:p>
        </p:txBody>
      </p:sp>
    </p:spTree>
    <p:extLst>
      <p:ext uri="{BB962C8B-B14F-4D97-AF65-F5344CB8AC3E}">
        <p14:creationId xmlns:p14="http://schemas.microsoft.com/office/powerpoint/2010/main" val="3935254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Franklin Gothic Book" panose="020B0503020102020204" pitchFamily="34" charset="0"/>
              </a:rPr>
              <a:t>  </a:t>
            </a:r>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11</a:t>
            </a:fld>
            <a:endParaRPr lang="en-CA" dirty="0"/>
          </a:p>
        </p:txBody>
      </p:sp>
    </p:spTree>
    <p:extLst>
      <p:ext uri="{BB962C8B-B14F-4D97-AF65-F5344CB8AC3E}">
        <p14:creationId xmlns:p14="http://schemas.microsoft.com/office/powerpoint/2010/main" val="3158797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Staff</a:t>
            </a:r>
            <a:endParaRPr lang="en-US" dirty="0"/>
          </a:p>
        </p:txBody>
      </p:sp>
      <p:sp>
        <p:nvSpPr>
          <p:cNvPr id="4" name="Slide Number Placeholder 3"/>
          <p:cNvSpPr>
            <a:spLocks noGrp="1"/>
          </p:cNvSpPr>
          <p:nvPr>
            <p:ph type="sldNum" sz="quarter" idx="10"/>
          </p:nvPr>
        </p:nvSpPr>
        <p:spPr/>
        <p:txBody>
          <a:bodyPr/>
          <a:lstStyle/>
          <a:p>
            <a:fld id="{77E08E19-F41E-4A81-BE36-5D84C0A2085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19F67-97C2-421F-9545-E49919331C12}" type="slidenum">
              <a:rPr lang="en-CA" altLang="en-US"/>
              <a:pPr/>
              <a:t>14</a:t>
            </a:fld>
            <a:endParaRPr lang="en-CA" altLang="en-US"/>
          </a:p>
        </p:txBody>
      </p:sp>
      <p:sp>
        <p:nvSpPr>
          <p:cNvPr id="215042" name="Rectangle 2"/>
          <p:cNvSpPr>
            <a:spLocks noGrp="1" noRot="1" noChangeAspect="1" noChangeArrowheads="1" noTextEdit="1"/>
          </p:cNvSpPr>
          <p:nvPr>
            <p:ph type="sldImg"/>
          </p:nvPr>
        </p:nvSpPr>
        <p:spPr>
          <a:xfrm>
            <a:off x="1181100" y="695325"/>
            <a:ext cx="4648200" cy="3486150"/>
          </a:xfrm>
          <a:ln/>
        </p:spPr>
      </p:sp>
      <p:sp>
        <p:nvSpPr>
          <p:cNvPr id="215043" name="Rectangle 3"/>
          <p:cNvSpPr>
            <a:spLocks noGrp="1" noChangeArrowheads="1"/>
          </p:cNvSpPr>
          <p:nvPr>
            <p:ph type="body" idx="1"/>
          </p:nvPr>
        </p:nvSpPr>
        <p:spPr>
          <a:xfrm>
            <a:off x="701356" y="4414527"/>
            <a:ext cx="5607690" cy="4187169"/>
          </a:xfrm>
        </p:spPr>
        <p:txBody>
          <a:bodyPr/>
          <a:lstStyle/>
          <a:p>
            <a:r>
              <a:rPr lang="en-CA" altLang="en-US">
                <a:cs typeface="Arial" pitchFamily="34" charset="0"/>
              </a:rPr>
              <a:t>Maple Ridge is growing rapidly – between 1996 and 2001, the population grew by 12.5% to 63,169.  That means that every month, an average of 117 new residents made Maple Ridge their home, and this trend shows no sign of abating.   Our challenge is to ensure that this growth results in positive change that continues to build a modern, complete city, while maintaining the small town ambience, historic character, and beautiful natural surroundings that make Maple Ridge such a great place to live.</a:t>
            </a:r>
            <a:r>
              <a:rPr lang="en-CA" altLang="en-US">
                <a:latin typeface="TimesNewRoman,Bold" charset="0"/>
              </a:rPr>
              <a:t> </a:t>
            </a:r>
          </a:p>
          <a:p>
            <a:endParaRPr lang="en-CA" altLang="en-US">
              <a:latin typeface="TimesNewRoman,Bold" charset="0"/>
            </a:endParaRPr>
          </a:p>
          <a:p>
            <a:r>
              <a:rPr lang="en-CA" altLang="en-US" b="1">
                <a:latin typeface="TimesNewRoman,Bold" charset="0"/>
              </a:rPr>
              <a:t>Enhanced retail</a:t>
            </a:r>
            <a:r>
              <a:rPr lang="en-CA" altLang="en-US">
                <a:latin typeface="TimesNewRoman" charset="0"/>
              </a:rPr>
              <a:t>. Most neighborhood retailers (supermarkets, drugstores, coffee houses,</a:t>
            </a:r>
          </a:p>
          <a:p>
            <a:r>
              <a:rPr lang="en-CA" altLang="en-US">
                <a:latin typeface="TimesNewRoman" charset="0"/>
              </a:rPr>
              <a:t>convenience foods) rely on counts of “rooftops” to determine where to invest. The customer</a:t>
            </a:r>
          </a:p>
          <a:p>
            <a:r>
              <a:rPr lang="en-CA" altLang="en-US">
                <a:latin typeface="TimesNewRoman" charset="0"/>
              </a:rPr>
              <a:t>base guides the location and size of new stores and the renovation and expansion of existing</a:t>
            </a:r>
          </a:p>
          <a:p>
            <a:r>
              <a:rPr lang="en-CA" altLang="en-US">
                <a:latin typeface="TimesNewRoman" charset="0"/>
              </a:rPr>
              <a:t>ones. Infill and higher densities will add rooftops, making communities more inviting for</a:t>
            </a:r>
          </a:p>
          <a:p>
            <a:r>
              <a:rPr lang="en-CA" altLang="en-US">
                <a:latin typeface="TimesNewRoman" charset="0"/>
              </a:rPr>
              <a:t>retailers.</a:t>
            </a:r>
          </a:p>
          <a:p>
            <a:endParaRPr lang="en-CA" altLang="en-US">
              <a:latin typeface="TimesNewRoman,Bold" charset="0"/>
            </a:endParaRPr>
          </a:p>
          <a:p>
            <a:r>
              <a:rPr lang="en-CA" altLang="en-US" b="1">
                <a:latin typeface="TimesNewRoman,Bold" charset="0"/>
              </a:rPr>
              <a:t>Move-down buyers</a:t>
            </a:r>
            <a:r>
              <a:rPr lang="en-CA" altLang="en-US">
                <a:latin typeface="TimesNewRoman" charset="0"/>
              </a:rPr>
              <a:t>. In many communities there will be individuals and families who would</a:t>
            </a:r>
          </a:p>
          <a:p>
            <a:r>
              <a:rPr lang="en-CA" altLang="en-US">
                <a:latin typeface="TimesNewRoman" charset="0"/>
              </a:rPr>
              <a:t>like to move to a smaller, brand new home while staying in their neighborhood. New infill</a:t>
            </a:r>
          </a:p>
          <a:p>
            <a:r>
              <a:rPr lang="en-CA" altLang="en-US">
                <a:latin typeface="TimesNewRoman" charset="0"/>
              </a:rPr>
              <a:t>development can offer that opportunity.</a:t>
            </a:r>
          </a:p>
          <a:p>
            <a:r>
              <a:rPr lang="en-CA" altLang="en-US" b="1">
                <a:latin typeface="TimesNewRoman,Bold" charset="0"/>
              </a:rPr>
              <a:t>Property value impacts</a:t>
            </a:r>
            <a:r>
              <a:rPr lang="en-CA" altLang="en-US">
                <a:latin typeface="TimesNewRoman" charset="0"/>
              </a:rPr>
              <a:t>. While the perception may be that higher density development will</a:t>
            </a:r>
          </a:p>
          <a:p>
            <a:r>
              <a:rPr lang="en-CA" altLang="en-US">
                <a:latin typeface="TimesNewRoman" charset="0"/>
              </a:rPr>
              <a:t>lower property values, the opposite is generally true, especially if the new housing is for-sale.</a:t>
            </a:r>
          </a:p>
          <a:p>
            <a:r>
              <a:rPr lang="en-CA" altLang="en-US">
                <a:latin typeface="TimesNewRoman" charset="0"/>
              </a:rPr>
              <a:t>New construction will always sell for a higher per-square-foot price than older housing,</a:t>
            </a:r>
          </a:p>
          <a:p>
            <a:r>
              <a:rPr lang="en-CA" altLang="en-US">
                <a:latin typeface="TimesNewRoman" charset="0"/>
              </a:rPr>
              <a:t>increasing sales prices in the area. A new 1400 square foot house on a small lot will sell for</a:t>
            </a:r>
          </a:p>
          <a:p>
            <a:r>
              <a:rPr lang="en-CA" altLang="en-US">
                <a:latin typeface="TimesNewRoman" charset="0"/>
              </a:rPr>
              <a:t>more than an old 1400 square foot house on a large lot, indicating that people are willing to pay</a:t>
            </a:r>
          </a:p>
          <a:p>
            <a:r>
              <a:rPr lang="en-CA" altLang="en-US">
                <a:latin typeface="TimesNewRoman" charset="0"/>
              </a:rPr>
              <a:t>high prices to live in that neighborhood. This is good for property values.</a:t>
            </a:r>
          </a:p>
          <a:p>
            <a:r>
              <a:rPr lang="en-CA" altLang="en-US" b="1">
                <a:latin typeface="TimesNewRoman,Bold" charset="0"/>
              </a:rPr>
              <a:t>Promise of sale for redevelopment</a:t>
            </a:r>
            <a:r>
              <a:rPr lang="en-CA" altLang="en-US">
                <a:latin typeface="TimesNewRoman" charset="0"/>
              </a:rPr>
              <a:t>. If land can be redeveloped at higher densities, local</a:t>
            </a:r>
          </a:p>
          <a:p>
            <a:r>
              <a:rPr lang="en-CA" altLang="en-US">
                <a:latin typeface="TimesNewRoman" charset="0"/>
              </a:rPr>
              <a:t>owners of large lots may see potential future profit in redevelopment. In most areas of the</a:t>
            </a:r>
          </a:p>
          <a:p>
            <a:r>
              <a:rPr lang="en-CA" altLang="en-US">
                <a:latin typeface="TimesNewRoman" charset="0"/>
              </a:rPr>
              <a:t>county it is not economical to tear down an old house and replace it with a single new house. It</a:t>
            </a:r>
          </a:p>
          <a:p>
            <a:r>
              <a:rPr lang="en-CA" altLang="en-US">
                <a:latin typeface="TimesNewRoman" charset="0"/>
              </a:rPr>
              <a:t>may, however, be profitable to replace one old house with three or four, making the land under</a:t>
            </a:r>
          </a:p>
          <a:p>
            <a:r>
              <a:rPr lang="en-CA" altLang="en-US">
                <a:latin typeface="TimesNewRoman" charset="0"/>
              </a:rPr>
              <a:t>the old house quite valuable. Owners of large lots can become advocates of higher densities if</a:t>
            </a:r>
          </a:p>
          <a:p>
            <a:r>
              <a:rPr lang="en-CA" altLang="en-US">
                <a:latin typeface="TimesNewRoman" charset="0"/>
              </a:rPr>
              <a:t>they see development potential in their property.</a:t>
            </a:r>
          </a:p>
          <a:p>
            <a:r>
              <a:rPr lang="en-CA" altLang="en-US" b="1">
                <a:latin typeface="TimesNewRoman,Bold" charset="0"/>
              </a:rPr>
              <a:t>Property tax impacts</a:t>
            </a:r>
            <a:r>
              <a:rPr lang="en-CA" altLang="en-US">
                <a:latin typeface="TimesNewRoman" charset="0"/>
              </a:rPr>
              <a:t>. New construction added to the tax rolls spreads the burden of paying off</a:t>
            </a:r>
          </a:p>
          <a:p>
            <a:r>
              <a:rPr lang="en-CA" altLang="en-US">
                <a:latin typeface="TimesNewRoman" charset="0"/>
              </a:rPr>
              <a:t>existing city and school district bonds.</a:t>
            </a:r>
            <a:endParaRPr lang="en-CA" altLang="en-US">
              <a:latin typeface="TimesNewRoman,Bold" charset="0"/>
            </a:endParaRPr>
          </a:p>
          <a:p>
            <a:endParaRPr lang="en-CA"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457200" lvl="1" indent="0">
              <a:buFont typeface="Arial"/>
              <a:buNone/>
            </a:pPr>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15</a:t>
            </a:fld>
            <a:endParaRPr lang="en-CA" dirty="0"/>
          </a:p>
        </p:txBody>
      </p:sp>
    </p:spTree>
    <p:extLst>
      <p:ext uri="{BB962C8B-B14F-4D97-AF65-F5344CB8AC3E}">
        <p14:creationId xmlns:p14="http://schemas.microsoft.com/office/powerpoint/2010/main" val="1309284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457200" lvl="1" indent="0">
              <a:buFont typeface="Arial"/>
              <a:buNone/>
            </a:pPr>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16</a:t>
            </a:fld>
            <a:endParaRPr lang="en-CA" dirty="0"/>
          </a:p>
        </p:txBody>
      </p:sp>
    </p:spTree>
    <p:extLst>
      <p:ext uri="{BB962C8B-B14F-4D97-AF65-F5344CB8AC3E}">
        <p14:creationId xmlns:p14="http://schemas.microsoft.com/office/powerpoint/2010/main" val="1309284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457200" lvl="1" indent="0">
              <a:buFont typeface="Arial"/>
              <a:buNone/>
            </a:pPr>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17</a:t>
            </a:fld>
            <a:endParaRPr lang="en-CA" dirty="0"/>
          </a:p>
        </p:txBody>
      </p:sp>
    </p:spTree>
    <p:extLst>
      <p:ext uri="{BB962C8B-B14F-4D97-AF65-F5344CB8AC3E}">
        <p14:creationId xmlns:p14="http://schemas.microsoft.com/office/powerpoint/2010/main" val="1309284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457200" lvl="1" indent="0">
              <a:buFont typeface="Arial"/>
              <a:buNone/>
            </a:pPr>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18</a:t>
            </a:fld>
            <a:endParaRPr lang="en-CA" dirty="0"/>
          </a:p>
        </p:txBody>
      </p:sp>
    </p:spTree>
    <p:extLst>
      <p:ext uri="{BB962C8B-B14F-4D97-AF65-F5344CB8AC3E}">
        <p14:creationId xmlns:p14="http://schemas.microsoft.com/office/powerpoint/2010/main" val="1309284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457200" lvl="1" indent="0">
              <a:buFont typeface="Arial"/>
              <a:buNone/>
            </a:pPr>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19</a:t>
            </a:fld>
            <a:endParaRPr lang="en-CA" dirty="0"/>
          </a:p>
        </p:txBody>
      </p:sp>
    </p:spTree>
    <p:extLst>
      <p:ext uri="{BB962C8B-B14F-4D97-AF65-F5344CB8AC3E}">
        <p14:creationId xmlns:p14="http://schemas.microsoft.com/office/powerpoint/2010/main" val="1309284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Franklin Gothic Book" panose="020B0503020102020204" pitchFamily="34" charset="0"/>
              </a:rPr>
              <a:t>  </a:t>
            </a:r>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20</a:t>
            </a:fld>
            <a:endParaRPr lang="en-CA" dirty="0"/>
          </a:p>
        </p:txBody>
      </p:sp>
    </p:spTree>
    <p:extLst>
      <p:ext uri="{BB962C8B-B14F-4D97-AF65-F5344CB8AC3E}">
        <p14:creationId xmlns:p14="http://schemas.microsoft.com/office/powerpoint/2010/main" val="315879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171450" indent="-171450">
              <a:buFont typeface="Arial"/>
              <a:buChar char="•"/>
            </a:pPr>
            <a:endParaRPr lang="en-CA" dirty="0"/>
          </a:p>
        </p:txBody>
      </p:sp>
      <p:sp>
        <p:nvSpPr>
          <p:cNvPr id="4" name="Slide Number Placeholder 3"/>
          <p:cNvSpPr>
            <a:spLocks noGrp="1"/>
          </p:cNvSpPr>
          <p:nvPr>
            <p:ph type="sldNum" sz="quarter" idx="10"/>
          </p:nvPr>
        </p:nvSpPr>
        <p:spPr/>
        <p:txBody>
          <a:bodyPr/>
          <a:lstStyle/>
          <a:p>
            <a:fld id="{86224CEA-F377-4CFA-A703-1BB26D20EB11}" type="slidenum">
              <a:rPr lang="en-CA" smtClean="0">
                <a:solidFill>
                  <a:prstClr val="black"/>
                </a:solidFill>
              </a:rPr>
              <a:pPr/>
              <a:t>2</a:t>
            </a:fld>
            <a:endParaRPr lang="en-CA" dirty="0">
              <a:solidFill>
                <a:prstClr val="black"/>
              </a:solidFill>
            </a:endParaRPr>
          </a:p>
        </p:txBody>
      </p:sp>
    </p:spTree>
    <p:extLst>
      <p:ext uri="{BB962C8B-B14F-4D97-AF65-F5344CB8AC3E}">
        <p14:creationId xmlns:p14="http://schemas.microsoft.com/office/powerpoint/2010/main" val="1055033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The ecosystems that provide these benefits are often referred to as natural capital — the fields, farms, forests, wetlands and rivers within and surrounding our communities.</a:t>
            </a:r>
          </a:p>
          <a:p>
            <a:r>
              <a:rPr lang="en-US" dirty="0">
                <a:latin typeface="+mn-lt"/>
              </a:rPr>
              <a:t> </a:t>
            </a:r>
          </a:p>
          <a:p>
            <a:r>
              <a:rPr lang="en-US" dirty="0">
                <a:latin typeface="+mn-lt"/>
              </a:rPr>
              <a:t>As biological creatures, we depend on nature to sustain the health and well-being of our families and communities. The planet’s stock of forests, oil, minerals, plants, animals, land and water are what keep us alive and well. </a:t>
            </a:r>
          </a:p>
          <a:p>
            <a:r>
              <a:rPr lang="en-US" dirty="0">
                <a:latin typeface="+mn-lt"/>
              </a:rPr>
              <a:t> </a:t>
            </a:r>
          </a:p>
          <a:p>
            <a:r>
              <a:rPr lang="en-US" b="1" dirty="0">
                <a:latin typeface="+mn-lt"/>
              </a:rPr>
              <a:t>Provisions</a:t>
            </a:r>
            <a:r>
              <a:rPr lang="en-US" dirty="0">
                <a:latin typeface="+mn-lt"/>
              </a:rPr>
              <a:t> – nature gives us food, fuel, and fresh water. </a:t>
            </a:r>
          </a:p>
          <a:p>
            <a:r>
              <a:rPr lang="en-US" b="1" dirty="0">
                <a:latin typeface="+mn-lt"/>
              </a:rPr>
              <a:t>Regulating services</a:t>
            </a:r>
            <a:r>
              <a:rPr lang="en-US" dirty="0">
                <a:latin typeface="+mn-lt"/>
              </a:rPr>
              <a:t> – nature purifies our water and regulates the temperature of our cities.</a:t>
            </a:r>
          </a:p>
          <a:p>
            <a:r>
              <a:rPr lang="en-US" b="1" dirty="0">
                <a:latin typeface="+mn-lt"/>
              </a:rPr>
              <a:t>Habitat </a:t>
            </a:r>
            <a:r>
              <a:rPr lang="en-US" dirty="0">
                <a:latin typeface="+mn-lt"/>
              </a:rPr>
              <a:t>– ecosystems provide space for other species to live and interact, including the bees that pollinate our crops.</a:t>
            </a:r>
          </a:p>
          <a:p>
            <a:r>
              <a:rPr lang="en-US" b="1" dirty="0">
                <a:latin typeface="+mn-lt"/>
              </a:rPr>
              <a:t>Cultural &amp; aesthetic values</a:t>
            </a:r>
            <a:r>
              <a:rPr lang="en-US" dirty="0">
                <a:latin typeface="+mn-lt"/>
              </a:rPr>
              <a:t> – life today can be pretty hectic. Nature provides not only a space for recreation, it is a source of solace that provides significant health and psychological benefits. Few would argue the fact that the landscape of the lower mainland is one of the most beautiful in Canada.</a:t>
            </a:r>
          </a:p>
          <a:p>
            <a:endParaRPr lang="en-US" dirty="0"/>
          </a:p>
        </p:txBody>
      </p:sp>
      <p:sp>
        <p:nvSpPr>
          <p:cNvPr id="4" name="Slide Number Placeholder 3"/>
          <p:cNvSpPr>
            <a:spLocks noGrp="1"/>
          </p:cNvSpPr>
          <p:nvPr>
            <p:ph type="sldNum" sz="quarter" idx="10"/>
          </p:nvPr>
        </p:nvSpPr>
        <p:spPr/>
        <p:txBody>
          <a:bodyPr/>
          <a:lstStyle/>
          <a:p>
            <a:fld id="{9AE30E75-5D3C-EB44-B111-5C715985F722}" type="slidenum">
              <a:rPr lang="en-US" smtClean="0"/>
              <a:pPr/>
              <a:t>21</a:t>
            </a:fld>
            <a:endParaRPr lang="en-US"/>
          </a:p>
        </p:txBody>
      </p:sp>
    </p:spTree>
    <p:extLst>
      <p:ext uri="{BB962C8B-B14F-4D97-AF65-F5344CB8AC3E}">
        <p14:creationId xmlns:p14="http://schemas.microsoft.com/office/powerpoint/2010/main" val="3498594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457200" lvl="1" indent="0">
              <a:buFont typeface="Arial"/>
              <a:buNone/>
            </a:pPr>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22</a:t>
            </a:fld>
            <a:endParaRPr lang="en-CA" dirty="0"/>
          </a:p>
        </p:txBody>
      </p:sp>
    </p:spTree>
    <p:extLst>
      <p:ext uri="{BB962C8B-B14F-4D97-AF65-F5344CB8AC3E}">
        <p14:creationId xmlns:p14="http://schemas.microsoft.com/office/powerpoint/2010/main" val="1309284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171450" indent="-171450">
              <a:buFont typeface="Arial"/>
              <a:buChar char="•"/>
            </a:pPr>
            <a:endParaRPr lang="en-CA" dirty="0"/>
          </a:p>
        </p:txBody>
      </p:sp>
      <p:sp>
        <p:nvSpPr>
          <p:cNvPr id="4" name="Slide Number Placeholder 3"/>
          <p:cNvSpPr>
            <a:spLocks noGrp="1"/>
          </p:cNvSpPr>
          <p:nvPr>
            <p:ph type="sldNum" sz="quarter" idx="10"/>
          </p:nvPr>
        </p:nvSpPr>
        <p:spPr/>
        <p:txBody>
          <a:bodyPr/>
          <a:lstStyle/>
          <a:p>
            <a:fld id="{86224CEA-F377-4CFA-A703-1BB26D20EB11}" type="slidenum">
              <a:rPr lang="en-CA" smtClean="0">
                <a:solidFill>
                  <a:prstClr val="black"/>
                </a:solidFill>
              </a:rPr>
              <a:pPr/>
              <a:t>3</a:t>
            </a:fld>
            <a:endParaRPr lang="en-CA" dirty="0">
              <a:solidFill>
                <a:prstClr val="black"/>
              </a:solidFill>
            </a:endParaRPr>
          </a:p>
        </p:txBody>
      </p:sp>
    </p:spTree>
    <p:extLst>
      <p:ext uri="{BB962C8B-B14F-4D97-AF65-F5344CB8AC3E}">
        <p14:creationId xmlns:p14="http://schemas.microsoft.com/office/powerpoint/2010/main" val="1055033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Franklin Gothic Book" panose="020B0503020102020204" pitchFamily="34" charset="0"/>
              </a:rPr>
              <a:t>  </a:t>
            </a:r>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4</a:t>
            </a:fld>
            <a:endParaRPr lang="en-CA" dirty="0"/>
          </a:p>
        </p:txBody>
      </p:sp>
    </p:spTree>
    <p:extLst>
      <p:ext uri="{BB962C8B-B14F-4D97-AF65-F5344CB8AC3E}">
        <p14:creationId xmlns:p14="http://schemas.microsoft.com/office/powerpoint/2010/main" val="3158797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Franklin Gothic Book" panose="020B0503020102020204" pitchFamily="34" charset="0"/>
              </a:rPr>
              <a:t>  </a:t>
            </a:r>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5</a:t>
            </a:fld>
            <a:endParaRPr lang="en-CA" dirty="0"/>
          </a:p>
        </p:txBody>
      </p:sp>
    </p:spTree>
    <p:extLst>
      <p:ext uri="{BB962C8B-B14F-4D97-AF65-F5344CB8AC3E}">
        <p14:creationId xmlns:p14="http://schemas.microsoft.com/office/powerpoint/2010/main" val="3158797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Franklin Gothic Book" panose="020B0503020102020204" pitchFamily="34" charset="0"/>
              </a:rPr>
              <a:t>  </a:t>
            </a:r>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6</a:t>
            </a:fld>
            <a:endParaRPr lang="en-CA" dirty="0"/>
          </a:p>
        </p:txBody>
      </p:sp>
    </p:spTree>
    <p:extLst>
      <p:ext uri="{BB962C8B-B14F-4D97-AF65-F5344CB8AC3E}">
        <p14:creationId xmlns:p14="http://schemas.microsoft.com/office/powerpoint/2010/main" val="3158797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171450" indent="-171450">
              <a:buFont typeface="Arial"/>
              <a:buChar char="•"/>
            </a:pPr>
            <a:endParaRPr lang="en-CA" dirty="0"/>
          </a:p>
        </p:txBody>
      </p:sp>
      <p:sp>
        <p:nvSpPr>
          <p:cNvPr id="4" name="Slide Number Placeholder 3"/>
          <p:cNvSpPr>
            <a:spLocks noGrp="1"/>
          </p:cNvSpPr>
          <p:nvPr>
            <p:ph type="sldNum" sz="quarter" idx="10"/>
          </p:nvPr>
        </p:nvSpPr>
        <p:spPr/>
        <p:txBody>
          <a:bodyPr/>
          <a:lstStyle/>
          <a:p>
            <a:fld id="{86224CEA-F377-4CFA-A703-1BB26D20EB11}" type="slidenum">
              <a:rPr lang="en-CA" smtClean="0">
                <a:solidFill>
                  <a:prstClr val="black"/>
                </a:solidFill>
              </a:rPr>
              <a:pPr/>
              <a:t>7</a:t>
            </a:fld>
            <a:endParaRPr lang="en-CA" dirty="0">
              <a:solidFill>
                <a:prstClr val="black"/>
              </a:solidFill>
            </a:endParaRPr>
          </a:p>
        </p:txBody>
      </p:sp>
    </p:spTree>
    <p:extLst>
      <p:ext uri="{BB962C8B-B14F-4D97-AF65-F5344CB8AC3E}">
        <p14:creationId xmlns:p14="http://schemas.microsoft.com/office/powerpoint/2010/main" val="1055033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Franklin Gothic Book" panose="020B0503020102020204" pitchFamily="34" charset="0"/>
              </a:rPr>
              <a:t>MR already</a:t>
            </a:r>
            <a:r>
              <a:rPr lang="en-US" sz="1200" baseline="0" dirty="0" smtClean="0">
                <a:latin typeface="Franklin Gothic Book" panose="020B0503020102020204" pitchFamily="34" charset="0"/>
              </a:rPr>
              <a:t> has an</a:t>
            </a:r>
            <a:r>
              <a:rPr lang="en-US" sz="1200" dirty="0" smtClean="0">
                <a:latin typeface="Franklin Gothic Book" panose="020B0503020102020204" pitchFamily="34" charset="0"/>
              </a:rPr>
              <a:t> existing inventory of street trees, so all we would need to do is</a:t>
            </a:r>
            <a:r>
              <a:rPr lang="en-US" sz="1200" baseline="0" dirty="0" smtClean="0">
                <a:latin typeface="Franklin Gothic Book" panose="020B0503020102020204" pitchFamily="34" charset="0"/>
              </a:rPr>
              <a:t> </a:t>
            </a:r>
            <a:r>
              <a:rPr lang="en-US" sz="1200" dirty="0" smtClean="0">
                <a:latin typeface="Franklin Gothic Book" panose="020B0503020102020204" pitchFamily="34" charset="0"/>
              </a:rPr>
              <a:t>add height and diameters to the data tables,</a:t>
            </a:r>
            <a:r>
              <a:rPr lang="en-US" sz="1200" baseline="0" dirty="0" smtClean="0">
                <a:latin typeface="Franklin Gothic Book" panose="020B0503020102020204" pitchFamily="34" charset="0"/>
              </a:rPr>
              <a:t> and we could </a:t>
            </a:r>
            <a:r>
              <a:rPr lang="en-US" sz="1200" dirty="0" smtClean="0">
                <a:latin typeface="Franklin Gothic Book" panose="020B0503020102020204" pitchFamily="34" charset="0"/>
              </a:rPr>
              <a:t>extrapolate natural capital values.  </a:t>
            </a:r>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8</a:t>
            </a:fld>
            <a:endParaRPr lang="en-CA" dirty="0"/>
          </a:p>
        </p:txBody>
      </p:sp>
    </p:spTree>
    <p:extLst>
      <p:ext uri="{BB962C8B-B14F-4D97-AF65-F5344CB8AC3E}">
        <p14:creationId xmlns:p14="http://schemas.microsoft.com/office/powerpoint/2010/main" val="3158797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9</a:t>
            </a:fld>
            <a:endParaRPr lang="en-CA" dirty="0"/>
          </a:p>
        </p:txBody>
      </p:sp>
    </p:spTree>
    <p:extLst>
      <p:ext uri="{BB962C8B-B14F-4D97-AF65-F5344CB8AC3E}">
        <p14:creationId xmlns:p14="http://schemas.microsoft.com/office/powerpoint/2010/main" val="398100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1"/>
            <a:ext cx="20574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1"/>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11" descr="MRBC_H_Leaves_cmyk"/>
          <p:cNvPicPr>
            <a:picLocks noChangeAspect="1" noChangeArrowheads="1"/>
          </p:cNvPicPr>
          <p:nvPr/>
        </p:nvPicPr>
        <p:blipFill>
          <a:blip r:embed="rId2" cstate="print"/>
          <a:srcRect/>
          <a:stretch>
            <a:fillRect/>
          </a:stretch>
        </p:blipFill>
        <p:spPr bwMode="auto">
          <a:xfrm>
            <a:off x="7667626" y="46567"/>
            <a:ext cx="1508125" cy="1653117"/>
          </a:xfrm>
          <a:prstGeom prst="rect">
            <a:avLst/>
          </a:prstGeom>
          <a:noFill/>
          <a:ln w="9525">
            <a:noFill/>
            <a:miter lim="800000"/>
            <a:headEnd/>
            <a:tailEnd/>
          </a:ln>
        </p:spPr>
      </p:pic>
      <p:pic>
        <p:nvPicPr>
          <p:cNvPr id="5" name="Picture 8" descr="Logo element - lines"/>
          <p:cNvPicPr>
            <a:picLocks noChangeAspect="1" noChangeArrowheads="1"/>
          </p:cNvPicPr>
          <p:nvPr/>
        </p:nvPicPr>
        <p:blipFill>
          <a:blip r:embed="rId3" cstate="print"/>
          <a:srcRect l="52925" t="30638" r="29382" b="22716"/>
          <a:stretch>
            <a:fillRect/>
          </a:stretch>
        </p:blipFill>
        <p:spPr bwMode="auto">
          <a:xfrm>
            <a:off x="1" y="5317067"/>
            <a:ext cx="2339975" cy="1540933"/>
          </a:xfrm>
          <a:prstGeom prst="rect">
            <a:avLst/>
          </a:prstGeom>
          <a:noFill/>
          <a:ln w="9525">
            <a:noFill/>
            <a:miter lim="800000"/>
            <a:headEnd/>
            <a:tailEnd/>
          </a:ln>
        </p:spPr>
      </p:pic>
      <p:pic>
        <p:nvPicPr>
          <p:cNvPr id="6" name="Picture 7" descr="MRBC_V_cmyk"/>
          <p:cNvPicPr>
            <a:picLocks noChangeAspect="1" noChangeArrowheads="1"/>
          </p:cNvPicPr>
          <p:nvPr/>
        </p:nvPicPr>
        <p:blipFill>
          <a:blip r:embed="rId4" cstate="print"/>
          <a:srcRect/>
          <a:stretch>
            <a:fillRect/>
          </a:stretch>
        </p:blipFill>
        <p:spPr bwMode="auto">
          <a:xfrm>
            <a:off x="8281988" y="6096000"/>
            <a:ext cx="862012" cy="762000"/>
          </a:xfrm>
          <a:prstGeom prst="rect">
            <a:avLst/>
          </a:prstGeom>
          <a:noFill/>
          <a:ln w="9525">
            <a:noFill/>
            <a:miter lim="800000"/>
            <a:headEnd/>
            <a:tailEnd/>
          </a:ln>
        </p:spPr>
      </p:pic>
      <p:sp>
        <p:nvSpPr>
          <p:cNvPr id="48130" name="Rectangle 2"/>
          <p:cNvSpPr>
            <a:spLocks noGrp="1" noChangeArrowheads="1"/>
          </p:cNvSpPr>
          <p:nvPr>
            <p:ph type="ctrTitle"/>
          </p:nvPr>
        </p:nvSpPr>
        <p:spPr>
          <a:xfrm>
            <a:off x="685800" y="1095377"/>
            <a:ext cx="7772400" cy="1470025"/>
          </a:xfrm>
        </p:spPr>
        <p:txBody>
          <a:bodyPr/>
          <a:lstStyle>
            <a:lvl1pPr>
              <a:defRPr/>
            </a:lvl1pPr>
          </a:lstStyle>
          <a:p>
            <a:r>
              <a:rPr lang="en-US" smtClean="0"/>
              <a:t>Click to edit Master title style</a:t>
            </a:r>
            <a:endParaRPr lang="en-CA"/>
          </a:p>
        </p:txBody>
      </p:sp>
      <p:sp>
        <p:nvSpPr>
          <p:cNvPr id="48131" name="Rectangle 3"/>
          <p:cNvSpPr>
            <a:spLocks noGrp="1" noChangeArrowheads="1"/>
          </p:cNvSpPr>
          <p:nvPr>
            <p:ph type="subTitle" idx="1"/>
          </p:nvPr>
        </p:nvSpPr>
        <p:spPr>
          <a:xfrm>
            <a:off x="1371600" y="2971800"/>
            <a:ext cx="6400800" cy="1752600"/>
          </a:xfrm>
        </p:spPr>
        <p:txBody>
          <a:bodyPr/>
          <a:lstStyle>
            <a:lvl1pPr marL="0" indent="0" algn="ctr">
              <a:buFontTx/>
              <a:buNone/>
              <a:defRPr/>
            </a:lvl1pPr>
          </a:lstStyle>
          <a:p>
            <a:r>
              <a:rPr lang="en-US" smtClean="0"/>
              <a:t>Click to edit Master subtitle style</a:t>
            </a:r>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FCB4B49-D820-3540-9644-031EED83690F}" type="datetimeFigureOut">
              <a:rPr lang="en-US" smtClean="0"/>
              <a:pPr/>
              <a:t>4/13/2018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B7DBF39-B756-A043-A3B1-76FDEECE037D}" type="slidenum">
              <a:rPr lang="en-US" smtClean="0"/>
              <a:pPr/>
              <a:t>‹#›</a:t>
            </a:fld>
            <a:endParaRPr lang="en-US"/>
          </a:p>
        </p:txBody>
      </p:sp>
    </p:spTree>
    <p:extLst>
      <p:ext uri="{BB962C8B-B14F-4D97-AF65-F5344CB8AC3E}">
        <p14:creationId xmlns:p14="http://schemas.microsoft.com/office/powerpoint/2010/main" val="1181564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1"/>
            <a:ext cx="2133600" cy="365125"/>
          </a:xfrm>
          <a:prstGeom prst="rect">
            <a:avLst/>
          </a:prstGeom>
        </p:spPr>
        <p:txBody>
          <a:bodyPr lIns="19047" tIns="9523" rIns="19047" bIns="9523"/>
          <a:lstStyle/>
          <a:p>
            <a:fld id="{EC0787AD-C63E-4C51-B6AB-38DB1D9EB2C7}" type="datetimeFigureOut">
              <a:rPr lang="en-US" smtClean="0"/>
              <a:pPr/>
              <a:t>4/13/2018</a:t>
            </a:fld>
            <a:endParaRPr lang="en-US"/>
          </a:p>
        </p:txBody>
      </p:sp>
      <p:sp>
        <p:nvSpPr>
          <p:cNvPr id="4" name="Footer Placeholder 3"/>
          <p:cNvSpPr>
            <a:spLocks noGrp="1"/>
          </p:cNvSpPr>
          <p:nvPr>
            <p:ph type="ftr" sz="quarter" idx="11"/>
          </p:nvPr>
        </p:nvSpPr>
        <p:spPr>
          <a:xfrm>
            <a:off x="3124200" y="6356351"/>
            <a:ext cx="2895600" cy="365125"/>
          </a:xfrm>
          <a:prstGeom prst="rect">
            <a:avLst/>
          </a:prstGeom>
        </p:spPr>
        <p:txBody>
          <a:bodyPr lIns="19047" tIns="9523" rIns="19047" bIns="9523"/>
          <a:lstStyle/>
          <a:p>
            <a:endParaRPr lang="en-US"/>
          </a:p>
        </p:txBody>
      </p:sp>
      <p:sp>
        <p:nvSpPr>
          <p:cNvPr id="5" name="Slide Number Placeholder 4"/>
          <p:cNvSpPr>
            <a:spLocks noGrp="1"/>
          </p:cNvSpPr>
          <p:nvPr>
            <p:ph type="sldNum" sz="quarter" idx="12"/>
          </p:nvPr>
        </p:nvSpPr>
        <p:spPr>
          <a:xfrm>
            <a:off x="6553200" y="6356351"/>
            <a:ext cx="2133600" cy="365125"/>
          </a:xfrm>
          <a:prstGeom prst="rect">
            <a:avLst/>
          </a:prstGeom>
        </p:spPr>
        <p:txBody>
          <a:bodyPr lIns="19047" tIns="9523" rIns="19047" bIns="9523"/>
          <a:lstStyle/>
          <a:p>
            <a:fld id="{F1F53215-805C-44E6-BCF3-C48D89B7AAE1}" type="slidenum">
              <a:rPr lang="en-US" smtClean="0"/>
              <a:pPr/>
              <a:t>‹#›</a:t>
            </a:fld>
            <a:endParaRPr lang="en-US"/>
          </a:p>
        </p:txBody>
      </p:sp>
    </p:spTree>
    <p:extLst>
      <p:ext uri="{BB962C8B-B14F-4D97-AF65-F5344CB8AC3E}">
        <p14:creationId xmlns:p14="http://schemas.microsoft.com/office/powerpoint/2010/main" val="2149139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31913" y="190500"/>
            <a:ext cx="7416800" cy="8620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3850" y="1196975"/>
            <a:ext cx="4135438" cy="5040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1688" y="1196975"/>
            <a:ext cx="4137025" cy="5040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6351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04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smtClean="0"/>
              <a:t>Click to edit Master title style</a:t>
            </a:r>
          </a:p>
        </p:txBody>
      </p:sp>
      <p:sp>
        <p:nvSpPr>
          <p:cNvPr id="1027" name="Rectangle 3"/>
          <p:cNvSpPr>
            <a:spLocks noGrp="1" noChangeArrowheads="1"/>
          </p:cNvSpPr>
          <p:nvPr>
            <p:ph type="body" idx="1"/>
          </p:nvPr>
        </p:nvSpPr>
        <p:spPr bwMode="auto">
          <a:xfrm>
            <a:off x="468313" y="1701801"/>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0"/>
            <a:r>
              <a:rPr lang="en-CA" smtClean="0"/>
              <a:t>Second level</a:t>
            </a:r>
          </a:p>
          <a:p>
            <a:pPr lvl="2"/>
            <a:r>
              <a:rPr lang="en-CA" smtClean="0"/>
              <a:t>Third level</a:t>
            </a:r>
          </a:p>
          <a:p>
            <a:pPr lvl="3"/>
            <a:r>
              <a:rPr lang="en-CA" smtClean="0"/>
              <a:t>Fourth level</a:t>
            </a:r>
          </a:p>
          <a:p>
            <a:pPr lvl="4"/>
            <a:r>
              <a:rPr lang="en-CA" smtClean="0"/>
              <a:t>Fifth level</a:t>
            </a:r>
          </a:p>
        </p:txBody>
      </p:sp>
      <p:sp>
        <p:nvSpPr>
          <p:cNvPr id="4100" name="Line 4"/>
          <p:cNvSpPr>
            <a:spLocks noChangeShapeType="1"/>
          </p:cNvSpPr>
          <p:nvPr/>
        </p:nvSpPr>
        <p:spPr bwMode="auto">
          <a:xfrm>
            <a:off x="457200" y="251884"/>
            <a:ext cx="0" cy="6248400"/>
          </a:xfrm>
          <a:prstGeom prst="line">
            <a:avLst/>
          </a:prstGeom>
          <a:noFill/>
          <a:ln w="25400" cap="sq">
            <a:solidFill>
              <a:srgbClr val="A50021"/>
            </a:solidFill>
            <a:round/>
            <a:headEnd/>
            <a:tailEnd/>
          </a:ln>
          <a:effectLst/>
        </p:spPr>
        <p:txBody>
          <a:bodyPr wrap="none" anchor="ctr"/>
          <a:lstStyle/>
          <a:p>
            <a:pPr>
              <a:defRPr/>
            </a:pPr>
            <a:endParaRPr lang="en-US" dirty="0"/>
          </a:p>
        </p:txBody>
      </p:sp>
      <p:cxnSp>
        <p:nvCxnSpPr>
          <p:cNvPr id="9" name="Straight Connector 8"/>
          <p:cNvCxnSpPr/>
          <p:nvPr/>
        </p:nvCxnSpPr>
        <p:spPr>
          <a:xfrm flipV="1">
            <a:off x="457200" y="6504518"/>
            <a:ext cx="7816850" cy="4233"/>
          </a:xfrm>
          <a:prstGeom prst="line">
            <a:avLst/>
          </a:prstGeom>
          <a:ln w="25400">
            <a:solidFill>
              <a:srgbClr val="A50021"/>
            </a:solidFill>
          </a:ln>
        </p:spPr>
        <p:style>
          <a:lnRef idx="1">
            <a:schemeClr val="accent1"/>
          </a:lnRef>
          <a:fillRef idx="0">
            <a:schemeClr val="accent1"/>
          </a:fillRef>
          <a:effectRef idx="0">
            <a:schemeClr val="accent1"/>
          </a:effectRef>
          <a:fontRef idx="minor">
            <a:schemeClr val="tx1"/>
          </a:fontRef>
        </p:style>
      </p:cxnSp>
      <p:pic>
        <p:nvPicPr>
          <p:cNvPr id="1030" name="Picture 6" descr="MRBC_H_cmyk.jpg"/>
          <p:cNvPicPr>
            <a:picLocks noChangeAspect="1"/>
          </p:cNvPicPr>
          <p:nvPr/>
        </p:nvPicPr>
        <p:blipFill>
          <a:blip r:embed="rId13" cstate="print"/>
          <a:srcRect/>
          <a:stretch>
            <a:fillRect/>
          </a:stretch>
        </p:blipFill>
        <p:spPr bwMode="auto">
          <a:xfrm>
            <a:off x="6880225" y="5943600"/>
            <a:ext cx="1905000" cy="635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iming>
    <p:tnLst>
      <p:par>
        <p:cTn id="1" dur="indefinite" restart="never" nodeType="tmRoot"/>
      </p:par>
    </p:tnLst>
  </p:timing>
  <p:txStyles>
    <p:titleStyle>
      <a:lvl1pPr algn="ctr" rtl="0" eaLnBrk="0" fontAlgn="base" hangingPunct="0">
        <a:spcBef>
          <a:spcPct val="0"/>
        </a:spcBef>
        <a:spcAft>
          <a:spcPct val="0"/>
        </a:spcAft>
        <a:defRPr sz="4200" b="1">
          <a:solidFill>
            <a:srgbClr val="A50021"/>
          </a:solidFill>
          <a:latin typeface="+mj-lt"/>
          <a:ea typeface="+mj-ea"/>
          <a:cs typeface="+mj-cs"/>
        </a:defRPr>
      </a:lvl1pPr>
      <a:lvl2pPr algn="ctr" rtl="0" eaLnBrk="0" fontAlgn="base" hangingPunct="0">
        <a:spcBef>
          <a:spcPct val="0"/>
        </a:spcBef>
        <a:spcAft>
          <a:spcPct val="0"/>
        </a:spcAft>
        <a:defRPr sz="4200" b="1">
          <a:solidFill>
            <a:srgbClr val="A50021"/>
          </a:solidFill>
          <a:latin typeface="Franklin Gothic Book" pitchFamily="34" charset="0"/>
        </a:defRPr>
      </a:lvl2pPr>
      <a:lvl3pPr algn="ctr" rtl="0" eaLnBrk="0" fontAlgn="base" hangingPunct="0">
        <a:spcBef>
          <a:spcPct val="0"/>
        </a:spcBef>
        <a:spcAft>
          <a:spcPct val="0"/>
        </a:spcAft>
        <a:defRPr sz="4200" b="1">
          <a:solidFill>
            <a:srgbClr val="A50021"/>
          </a:solidFill>
          <a:latin typeface="Franklin Gothic Book" pitchFamily="34" charset="0"/>
        </a:defRPr>
      </a:lvl3pPr>
      <a:lvl4pPr algn="ctr" rtl="0" eaLnBrk="0" fontAlgn="base" hangingPunct="0">
        <a:spcBef>
          <a:spcPct val="0"/>
        </a:spcBef>
        <a:spcAft>
          <a:spcPct val="0"/>
        </a:spcAft>
        <a:defRPr sz="4200" b="1">
          <a:solidFill>
            <a:srgbClr val="A50021"/>
          </a:solidFill>
          <a:latin typeface="Franklin Gothic Book" pitchFamily="34" charset="0"/>
        </a:defRPr>
      </a:lvl4pPr>
      <a:lvl5pPr algn="ctr" rtl="0" eaLnBrk="0" fontAlgn="base" hangingPunct="0">
        <a:spcBef>
          <a:spcPct val="0"/>
        </a:spcBef>
        <a:spcAft>
          <a:spcPct val="0"/>
        </a:spcAft>
        <a:defRPr sz="4200" b="1">
          <a:solidFill>
            <a:srgbClr val="A50021"/>
          </a:solidFill>
          <a:latin typeface="Franklin Gothic Book" pitchFamily="34" charset="0"/>
        </a:defRPr>
      </a:lvl5pPr>
      <a:lvl6pPr marL="457200" algn="ctr" rtl="0" fontAlgn="base">
        <a:spcBef>
          <a:spcPct val="0"/>
        </a:spcBef>
        <a:spcAft>
          <a:spcPct val="0"/>
        </a:spcAft>
        <a:defRPr sz="4200" b="1">
          <a:solidFill>
            <a:srgbClr val="A50021"/>
          </a:solidFill>
          <a:latin typeface="Franklin Gothic Book" pitchFamily="34" charset="0"/>
        </a:defRPr>
      </a:lvl6pPr>
      <a:lvl7pPr marL="914400" algn="ctr" rtl="0" fontAlgn="base">
        <a:spcBef>
          <a:spcPct val="0"/>
        </a:spcBef>
        <a:spcAft>
          <a:spcPct val="0"/>
        </a:spcAft>
        <a:defRPr sz="4200" b="1">
          <a:solidFill>
            <a:srgbClr val="A50021"/>
          </a:solidFill>
          <a:latin typeface="Franklin Gothic Book" pitchFamily="34" charset="0"/>
        </a:defRPr>
      </a:lvl7pPr>
      <a:lvl8pPr marL="1371600" algn="ctr" rtl="0" fontAlgn="base">
        <a:spcBef>
          <a:spcPct val="0"/>
        </a:spcBef>
        <a:spcAft>
          <a:spcPct val="0"/>
        </a:spcAft>
        <a:defRPr sz="4200" b="1">
          <a:solidFill>
            <a:srgbClr val="A50021"/>
          </a:solidFill>
          <a:latin typeface="Franklin Gothic Book" pitchFamily="34" charset="0"/>
        </a:defRPr>
      </a:lvl8pPr>
      <a:lvl9pPr marL="1828800" algn="ctr" rtl="0" fontAlgn="base">
        <a:spcBef>
          <a:spcPct val="0"/>
        </a:spcBef>
        <a:spcAft>
          <a:spcPct val="0"/>
        </a:spcAft>
        <a:defRPr sz="4200" b="1">
          <a:solidFill>
            <a:srgbClr val="A50021"/>
          </a:solidFill>
          <a:latin typeface="Franklin Gothic Book"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Arial" charset="0"/>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1" descr="MRBC_H_Leaves_cmyk"/>
          <p:cNvPicPr>
            <a:picLocks noChangeAspect="1" noChangeArrowheads="1"/>
          </p:cNvPicPr>
          <p:nvPr/>
        </p:nvPicPr>
        <p:blipFill>
          <a:blip r:embed="rId7" cstate="print"/>
          <a:srcRect/>
          <a:stretch>
            <a:fillRect/>
          </a:stretch>
        </p:blipFill>
        <p:spPr bwMode="auto">
          <a:xfrm>
            <a:off x="7667626" y="46567"/>
            <a:ext cx="1508125" cy="1653117"/>
          </a:xfrm>
          <a:prstGeom prst="rect">
            <a:avLst/>
          </a:prstGeom>
          <a:noFill/>
          <a:ln w="9525">
            <a:noFill/>
            <a:miter lim="800000"/>
            <a:headEnd/>
            <a:tailEnd/>
          </a:ln>
        </p:spPr>
      </p:pic>
      <p:pic>
        <p:nvPicPr>
          <p:cNvPr id="1027" name="Picture 13" descr="Logo element - lines"/>
          <p:cNvPicPr>
            <a:picLocks noChangeAspect="1" noChangeArrowheads="1"/>
          </p:cNvPicPr>
          <p:nvPr/>
        </p:nvPicPr>
        <p:blipFill>
          <a:blip r:embed="rId8" cstate="print"/>
          <a:srcRect l="52925" t="30638" r="29382" b="22716"/>
          <a:stretch>
            <a:fillRect/>
          </a:stretch>
        </p:blipFill>
        <p:spPr bwMode="auto">
          <a:xfrm>
            <a:off x="6351" y="5331884"/>
            <a:ext cx="2339975" cy="1540933"/>
          </a:xfrm>
          <a:prstGeom prst="rect">
            <a:avLst/>
          </a:prstGeom>
          <a:noFill/>
          <a:ln w="9525">
            <a:noFill/>
            <a:miter lim="800000"/>
            <a:headEnd/>
            <a:tailEnd/>
          </a:ln>
        </p:spPr>
      </p:pic>
      <p:sp>
        <p:nvSpPr>
          <p:cNvPr id="1028" name="Rectangle 2"/>
          <p:cNvSpPr>
            <a:spLocks noGrp="1" noChangeArrowheads="1"/>
          </p:cNvSpPr>
          <p:nvPr>
            <p:ph type="title"/>
          </p:nvPr>
        </p:nvSpPr>
        <p:spPr bwMode="auto">
          <a:xfrm>
            <a:off x="457200" y="27516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1029" name="Rectangle 3"/>
          <p:cNvSpPr>
            <a:spLocks noGrp="1" noChangeArrowheads="1"/>
          </p:cNvSpPr>
          <p:nvPr>
            <p:ph type="body" idx="1"/>
          </p:nvPr>
        </p:nvSpPr>
        <p:spPr bwMode="auto">
          <a:xfrm>
            <a:off x="457200" y="1600201"/>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pic>
        <p:nvPicPr>
          <p:cNvPr id="1030" name="Picture 15" descr="MRBC_V_cmyk"/>
          <p:cNvPicPr>
            <a:picLocks noChangeAspect="1" noChangeArrowheads="1"/>
          </p:cNvPicPr>
          <p:nvPr/>
        </p:nvPicPr>
        <p:blipFill>
          <a:blip r:embed="rId9" cstate="print"/>
          <a:srcRect/>
          <a:stretch>
            <a:fillRect/>
          </a:stretch>
        </p:blipFill>
        <p:spPr bwMode="auto">
          <a:xfrm>
            <a:off x="8243888" y="6062133"/>
            <a:ext cx="900112" cy="79586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wm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11560" y="2780275"/>
            <a:ext cx="8153400" cy="1320800"/>
          </a:xfrm>
        </p:spPr>
        <p:txBody>
          <a:bodyPr/>
          <a:lstStyle/>
          <a:p>
            <a:pPr>
              <a:spcBef>
                <a:spcPts val="600"/>
              </a:spcBef>
            </a:pPr>
            <a:r>
              <a:rPr lang="en-US" sz="3200" b="1" dirty="0" smtClean="0">
                <a:solidFill>
                  <a:srgbClr val="800000"/>
                </a:solidFill>
                <a:latin typeface="Franklin Gothic Book" panose="020B0503020102020204" pitchFamily="34" charset="0"/>
              </a:rPr>
              <a:t>City of Maple Ridge</a:t>
            </a:r>
            <a:br>
              <a:rPr lang="en-US" sz="3200" b="1" dirty="0" smtClean="0">
                <a:solidFill>
                  <a:srgbClr val="800000"/>
                </a:solidFill>
                <a:latin typeface="Franklin Gothic Book" panose="020B0503020102020204" pitchFamily="34" charset="0"/>
              </a:rPr>
            </a:br>
            <a:r>
              <a:rPr lang="en-US" sz="3200" b="1" dirty="0" smtClean="0">
                <a:solidFill>
                  <a:srgbClr val="800000"/>
                </a:solidFill>
                <a:latin typeface="Franklin Gothic Book" panose="020B0503020102020204" pitchFamily="34" charset="0"/>
              </a:rPr>
              <a:t/>
            </a:r>
            <a:br>
              <a:rPr lang="en-US" sz="3200" b="1" dirty="0" smtClean="0">
                <a:solidFill>
                  <a:srgbClr val="800000"/>
                </a:solidFill>
                <a:latin typeface="Franklin Gothic Book" panose="020B0503020102020204" pitchFamily="34" charset="0"/>
              </a:rPr>
            </a:br>
            <a:r>
              <a:rPr lang="en-US" sz="4000" b="1" dirty="0" smtClean="0">
                <a:solidFill>
                  <a:srgbClr val="800000"/>
                </a:solidFill>
                <a:latin typeface="Franklin Gothic Book" panose="020B0503020102020204" pitchFamily="34" charset="0"/>
              </a:rPr>
              <a:t>Green Infrastructure Overview</a:t>
            </a:r>
            <a:br>
              <a:rPr lang="en-US" sz="4000" b="1" dirty="0" smtClean="0">
                <a:solidFill>
                  <a:srgbClr val="800000"/>
                </a:solidFill>
                <a:latin typeface="Franklin Gothic Book" panose="020B0503020102020204" pitchFamily="34" charset="0"/>
              </a:rPr>
            </a:br>
            <a:r>
              <a:rPr lang="en-US" sz="2800" b="1" dirty="0" smtClean="0">
                <a:solidFill>
                  <a:srgbClr val="800000"/>
                </a:solidFill>
                <a:latin typeface="Franklin Gothic Book" panose="020B0503020102020204" pitchFamily="34" charset="0"/>
              </a:rPr>
              <a:t>Challenges &amp; Opportunities</a:t>
            </a:r>
            <a:br>
              <a:rPr lang="en-US" sz="2800" b="1" dirty="0" smtClean="0">
                <a:solidFill>
                  <a:srgbClr val="800000"/>
                </a:solidFill>
                <a:latin typeface="Franklin Gothic Book" panose="020B0503020102020204" pitchFamily="34" charset="0"/>
              </a:rPr>
            </a:br>
            <a:r>
              <a:rPr lang="en-US" sz="2800" b="1" dirty="0" smtClean="0">
                <a:solidFill>
                  <a:srgbClr val="800000"/>
                </a:solidFill>
                <a:latin typeface="Franklin Gothic Book" panose="020B0503020102020204" pitchFamily="34" charset="0"/>
              </a:rPr>
              <a:t/>
            </a:r>
            <a:br>
              <a:rPr lang="en-US" sz="2800" b="1" dirty="0" smtClean="0">
                <a:solidFill>
                  <a:srgbClr val="800000"/>
                </a:solidFill>
                <a:latin typeface="Franklin Gothic Book" panose="020B0503020102020204" pitchFamily="34" charset="0"/>
              </a:rPr>
            </a:br>
            <a:r>
              <a:rPr lang="en-US" sz="2800" b="1" dirty="0" smtClean="0">
                <a:solidFill>
                  <a:srgbClr val="800000"/>
                </a:solidFill>
                <a:latin typeface="Franklin Gothic Book" panose="020B0503020102020204" pitchFamily="34" charset="0"/>
              </a:rPr>
              <a:t>MEMC April 12, 2018</a:t>
            </a:r>
            <a:r>
              <a:rPr lang="en-US" sz="2800" b="1" dirty="0" smtClean="0">
                <a:solidFill>
                  <a:srgbClr val="800000"/>
                </a:solidFill>
              </a:rPr>
              <a:t/>
            </a:r>
            <a:br>
              <a:rPr lang="en-US" sz="2800" b="1" dirty="0" smtClean="0">
                <a:solidFill>
                  <a:srgbClr val="800000"/>
                </a:solidFill>
              </a:rPr>
            </a:br>
            <a:endParaRPr lang="en-US" sz="2800" dirty="0" smtClean="0">
              <a:solidFill>
                <a:srgbClr val="8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33375" y="115888"/>
            <a:ext cx="8620125" cy="914400"/>
          </a:xfrm>
        </p:spPr>
        <p:txBody>
          <a:bodyPr>
            <a:normAutofit/>
          </a:bodyPr>
          <a:lstStyle/>
          <a:p>
            <a:pPr algn="l" eaLnBrk="1" hangingPunct="1"/>
            <a:r>
              <a:rPr lang="en-US" altLang="en-US" sz="2500" b="1" dirty="0" smtClean="0">
                <a:latin typeface="Franklin Gothic Book" panose="020B0503020102020204" pitchFamily="34" charset="0"/>
              </a:rPr>
              <a:t>Integrated </a:t>
            </a:r>
            <a:r>
              <a:rPr lang="en-US" altLang="en-US" sz="2500" b="1" dirty="0" err="1" smtClean="0">
                <a:latin typeface="Franklin Gothic Book" panose="020B0503020102020204" pitchFamily="34" charset="0"/>
              </a:rPr>
              <a:t>Stormwater</a:t>
            </a:r>
            <a:r>
              <a:rPr lang="en-US" altLang="en-US" sz="2500" b="1" dirty="0" smtClean="0">
                <a:latin typeface="Franklin Gothic Book" panose="020B0503020102020204" pitchFamily="34" charset="0"/>
              </a:rPr>
              <a:t> Management Plans    </a:t>
            </a:r>
            <a:r>
              <a:rPr lang="en-US" altLang="en-US" sz="2500" b="1" dirty="0">
                <a:latin typeface="Franklin Gothic Book" panose="020B0503020102020204" pitchFamily="34" charset="0"/>
              </a:rPr>
              <a:t/>
            </a:r>
            <a:br>
              <a:rPr lang="en-US" altLang="en-US" sz="2500" b="1" dirty="0">
                <a:latin typeface="Franklin Gothic Book" panose="020B0503020102020204" pitchFamily="34" charset="0"/>
              </a:rPr>
            </a:br>
            <a:r>
              <a:rPr lang="en-US" altLang="en-US" sz="2000" dirty="0" smtClean="0">
                <a:latin typeface="Franklin Gothic Book" panose="020B0503020102020204" pitchFamily="34" charset="0"/>
              </a:rPr>
              <a:t>Integration </a:t>
            </a:r>
            <a:r>
              <a:rPr lang="en-US" altLang="en-US" sz="2000" dirty="0">
                <a:latin typeface="Franklin Gothic Book" panose="020B0503020102020204" pitchFamily="34" charset="0"/>
              </a:rPr>
              <a:t>of  </a:t>
            </a:r>
            <a:r>
              <a:rPr lang="en-US" altLang="en-US" sz="2000" dirty="0" smtClean="0">
                <a:latin typeface="Franklin Gothic Book" panose="020B0503020102020204" pitchFamily="34" charset="0"/>
              </a:rPr>
              <a:t>Services From Natural Assets &amp; Green Infrastructure</a:t>
            </a:r>
            <a:endParaRPr lang="en-CA" altLang="en-US" sz="2000" dirty="0">
              <a:latin typeface="Franklin Gothic Book" panose="020B0503020102020204" pitchFamily="34" charset="0"/>
            </a:endParaRPr>
          </a:p>
        </p:txBody>
      </p:sp>
      <p:pic>
        <p:nvPicPr>
          <p:cNvPr id="30723" name="Picture 3" descr="Urban Impa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4" y="1119188"/>
            <a:ext cx="7458075"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7641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260648"/>
            <a:ext cx="6768752" cy="954107"/>
          </a:xfrm>
          <a:prstGeom prst="rect">
            <a:avLst/>
          </a:prstGeom>
          <a:noFill/>
        </p:spPr>
        <p:txBody>
          <a:bodyPr wrap="square" rtlCol="0">
            <a:spAutoFit/>
          </a:bodyPr>
          <a:lstStyle/>
          <a:p>
            <a:pPr marL="342900" indent="-342900">
              <a:buFont typeface="Arial" panose="020B0604020202020204" pitchFamily="34" charset="0"/>
              <a:buChar char="•"/>
            </a:pPr>
            <a:r>
              <a:rPr lang="en-US" sz="2800" b="1" dirty="0" smtClean="0">
                <a:latin typeface="Franklin Gothic Book" panose="020B0503020102020204" pitchFamily="34" charset="0"/>
              </a:rPr>
              <a:t>Step 3.   Identify Challenges &amp; Opportunities For Green Infrastructure </a:t>
            </a:r>
            <a:endParaRPr lang="en-US" sz="2800" dirty="0"/>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815"/>
          <a:stretch/>
        </p:blipFill>
        <p:spPr bwMode="auto">
          <a:xfrm>
            <a:off x="6598321" y="116632"/>
            <a:ext cx="2510183" cy="6718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7" y="1268760"/>
            <a:ext cx="6274794" cy="417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67744" y="6228601"/>
            <a:ext cx="4054070" cy="584775"/>
          </a:xfrm>
          <a:prstGeom prst="rect">
            <a:avLst/>
          </a:prstGeom>
          <a:noFill/>
        </p:spPr>
        <p:txBody>
          <a:bodyPr wrap="square" rtlCol="0">
            <a:spAutoFit/>
          </a:bodyPr>
          <a:lstStyle/>
          <a:p>
            <a:r>
              <a:rPr lang="en-US" sz="1600" dirty="0" smtClean="0"/>
              <a:t>Working with nature and incorporate natural assets as green infrastructure</a:t>
            </a:r>
            <a:endParaRPr lang="en-US" sz="1600" dirty="0"/>
          </a:p>
        </p:txBody>
      </p:sp>
      <p:sp>
        <p:nvSpPr>
          <p:cNvPr id="3" name="TextBox 2"/>
          <p:cNvSpPr txBox="1"/>
          <p:nvPr/>
        </p:nvSpPr>
        <p:spPr>
          <a:xfrm>
            <a:off x="2339752" y="5373216"/>
            <a:ext cx="3744416" cy="907941"/>
          </a:xfrm>
          <a:prstGeom prst="rect">
            <a:avLst/>
          </a:prstGeom>
          <a:noFill/>
        </p:spPr>
        <p:txBody>
          <a:bodyPr wrap="square" rtlCol="0">
            <a:spAutoFit/>
          </a:bodyPr>
          <a:lstStyle/>
          <a:p>
            <a:r>
              <a:rPr lang="en-US" sz="1600" dirty="0" smtClean="0"/>
              <a:t>Replacing natural assets with engineered infrastructure </a:t>
            </a:r>
          </a:p>
          <a:p>
            <a:pPr>
              <a:spcBef>
                <a:spcPts val="600"/>
              </a:spcBef>
            </a:pPr>
            <a:r>
              <a:rPr lang="en-US" sz="1600" dirty="0" smtClean="0"/>
              <a:t>	vs.</a:t>
            </a:r>
            <a:endParaRPr lang="en-US" sz="1600" dirty="0"/>
          </a:p>
        </p:txBody>
      </p:sp>
    </p:spTree>
    <p:extLst>
      <p:ext uri="{BB962C8B-B14F-4D97-AF65-F5344CB8AC3E}">
        <p14:creationId xmlns:p14="http://schemas.microsoft.com/office/powerpoint/2010/main" val="3177864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2" descr="IMG_0101.jpg"/>
          <p:cNvPicPr>
            <a:picLocks noChangeAspect="1"/>
          </p:cNvPicPr>
          <p:nvPr/>
        </p:nvPicPr>
        <p:blipFill>
          <a:blip r:embed="rId4" cstate="print"/>
          <a:srcRect b="82222"/>
          <a:stretch>
            <a:fillRect/>
          </a:stretch>
        </p:blipFill>
        <p:spPr bwMode="auto">
          <a:xfrm>
            <a:off x="0" y="0"/>
            <a:ext cx="9144000" cy="1219200"/>
          </a:xfrm>
          <a:prstGeom prst="rect">
            <a:avLst/>
          </a:prstGeom>
          <a:noFill/>
          <a:ln w="9525">
            <a:noFill/>
            <a:miter lim="800000"/>
            <a:headEnd/>
            <a:tailEnd/>
          </a:ln>
        </p:spPr>
      </p:pic>
      <p:sp>
        <p:nvSpPr>
          <p:cNvPr id="7171" name="Rectangle 2"/>
          <p:cNvSpPr>
            <a:spLocks noGrp="1" noChangeArrowheads="1"/>
          </p:cNvSpPr>
          <p:nvPr>
            <p:ph type="title"/>
          </p:nvPr>
        </p:nvSpPr>
        <p:spPr>
          <a:xfrm>
            <a:off x="457200" y="0"/>
            <a:ext cx="8229600" cy="1143000"/>
          </a:xfrm>
        </p:spPr>
        <p:txBody>
          <a:bodyPr>
            <a:normAutofit/>
          </a:bodyPr>
          <a:lstStyle/>
          <a:p>
            <a:pPr algn="l" eaLnBrk="1" hangingPunct="1"/>
            <a:r>
              <a:rPr lang="en-US" sz="4200" b="1" dirty="0">
                <a:solidFill>
                  <a:schemeClr val="bg1"/>
                </a:solidFill>
                <a:latin typeface="Franklin Gothic Book" panose="020B0503020102020204" pitchFamily="34" charset="0"/>
              </a:rPr>
              <a:t>Planning For Change</a:t>
            </a:r>
          </a:p>
        </p:txBody>
      </p:sp>
      <p:sp>
        <p:nvSpPr>
          <p:cNvPr id="12" name="Rectangle 3"/>
          <p:cNvSpPr txBox="1">
            <a:spLocks noChangeArrowheads="1"/>
          </p:cNvSpPr>
          <p:nvPr/>
        </p:nvSpPr>
        <p:spPr bwMode="auto">
          <a:xfrm>
            <a:off x="179388" y="1341439"/>
            <a:ext cx="4824412" cy="5399087"/>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pPr>
            <a:r>
              <a:rPr lang="en-CA" sz="2000" b="1" dirty="0"/>
              <a:t>Increasing Population</a:t>
            </a:r>
            <a:r>
              <a:rPr lang="en-CA" sz="2000" dirty="0"/>
              <a:t> around 78,000 for Maple Ridge in 2016 possibly reaching 132,000 by 2040</a:t>
            </a:r>
          </a:p>
          <a:p>
            <a:pPr eaLnBrk="1" hangingPunct="1">
              <a:lnSpc>
                <a:spcPct val="90000"/>
              </a:lnSpc>
              <a:spcBef>
                <a:spcPct val="75000"/>
              </a:spcBef>
            </a:pPr>
            <a:r>
              <a:rPr lang="en-CA" sz="2000" b="1" dirty="0"/>
              <a:t>Complex topography</a:t>
            </a:r>
            <a:r>
              <a:rPr lang="en-CA" sz="2000" dirty="0"/>
              <a:t> with cumulative  impacts on natural landscape, resources, and assets</a:t>
            </a:r>
          </a:p>
          <a:p>
            <a:pPr eaLnBrk="1" hangingPunct="1">
              <a:lnSpc>
                <a:spcPct val="90000"/>
              </a:lnSpc>
              <a:spcBef>
                <a:spcPct val="75000"/>
              </a:spcBef>
            </a:pPr>
            <a:r>
              <a:rPr lang="en-CA" sz="2000" b="1" dirty="0"/>
              <a:t>Climate change and global influences </a:t>
            </a:r>
            <a:r>
              <a:rPr lang="en-CA" sz="2000" dirty="0"/>
              <a:t>increasing concerns about storm events, flooding, drought, wildfire, local food production, peak oil, soil erosion.</a:t>
            </a:r>
          </a:p>
          <a:p>
            <a:pPr eaLnBrk="1" hangingPunct="1">
              <a:lnSpc>
                <a:spcPct val="90000"/>
              </a:lnSpc>
              <a:spcBef>
                <a:spcPct val="75000"/>
              </a:spcBef>
            </a:pPr>
            <a:r>
              <a:rPr lang="en-CA" sz="2000" b="1" dirty="0"/>
              <a:t>Increasing development pressure</a:t>
            </a:r>
            <a:r>
              <a:rPr lang="en-CA" sz="2000" dirty="0"/>
              <a:t>,  fragmentation of landscape, and impacts on ecological health</a:t>
            </a:r>
          </a:p>
        </p:txBody>
      </p:sp>
      <p:grpSp>
        <p:nvGrpSpPr>
          <p:cNvPr id="13" name="Group 4"/>
          <p:cNvGrpSpPr>
            <a:grpSpLocks/>
          </p:cNvGrpSpPr>
          <p:nvPr/>
        </p:nvGrpSpPr>
        <p:grpSpPr bwMode="auto">
          <a:xfrm>
            <a:off x="5416550" y="1341438"/>
            <a:ext cx="3498850" cy="4895850"/>
            <a:chOff x="585" y="1008"/>
            <a:chExt cx="3189" cy="3216"/>
          </a:xfrm>
        </p:grpSpPr>
        <p:pic>
          <p:nvPicPr>
            <p:cNvPr id="14" name="Picture 5" descr="c9new"/>
            <p:cNvPicPr>
              <a:picLocks noChangeAspect="1" noChangeArrowheads="1"/>
            </p:cNvPicPr>
            <p:nvPr/>
          </p:nvPicPr>
          <p:blipFill>
            <a:blip r:embed="rId5">
              <a:extLst>
                <a:ext uri="{28A0092B-C50C-407E-A947-70E740481C1C}">
                  <a14:useLocalDpi xmlns:a14="http://schemas.microsoft.com/office/drawing/2010/main" val="0"/>
                </a:ext>
              </a:extLst>
            </a:blip>
            <a:srcRect l="2235" t="1059" r="1630" b="25824"/>
            <a:stretch>
              <a:fillRect/>
            </a:stretch>
          </p:blipFill>
          <p:spPr bwMode="auto">
            <a:xfrm>
              <a:off x="585" y="1008"/>
              <a:ext cx="3189" cy="3216"/>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6"/>
            <p:cNvSpPr>
              <a:spLocks noChangeArrowheads="1"/>
            </p:cNvSpPr>
            <p:nvPr/>
          </p:nvSpPr>
          <p:spPr bwMode="auto">
            <a:xfrm>
              <a:off x="2304" y="1584"/>
              <a:ext cx="165" cy="19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p>
          </p:txBody>
        </p:sp>
        <p:sp>
          <p:nvSpPr>
            <p:cNvPr id="16" name="Text Box 7"/>
            <p:cNvSpPr txBox="1">
              <a:spLocks noChangeArrowheads="1"/>
            </p:cNvSpPr>
            <p:nvPr/>
          </p:nvSpPr>
          <p:spPr bwMode="auto">
            <a:xfrm>
              <a:off x="2258" y="1296"/>
              <a:ext cx="127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20000"/>
                </a:spcBef>
              </a:pPr>
              <a:r>
                <a:rPr lang="en-CA" sz="1800" b="1">
                  <a:solidFill>
                    <a:schemeClr val="bg1"/>
                  </a:solidFill>
                  <a:latin typeface="Trebuchet MS" pitchFamily="34" charset="0"/>
                </a:rPr>
                <a:t>Maple</a:t>
              </a:r>
              <a:r>
                <a:rPr lang="en-CA" sz="1600" b="1">
                  <a:solidFill>
                    <a:schemeClr val="bg1"/>
                  </a:solidFill>
                  <a:latin typeface="Trebuchet MS" pitchFamily="34" charset="0"/>
                </a:rPr>
                <a:t> Ridge</a:t>
              </a:r>
              <a:endParaRPr lang="en-CA" sz="4400">
                <a:solidFill>
                  <a:srgbClr val="A8BB87"/>
                </a:solidFill>
                <a:latin typeface="Trebuchet MS" pitchFamily="34" charset="0"/>
              </a:endParaRPr>
            </a:p>
          </p:txBody>
        </p:sp>
        <p:sp>
          <p:nvSpPr>
            <p:cNvPr id="17" name="Rectangle 8"/>
            <p:cNvSpPr>
              <a:spLocks noChangeArrowheads="1"/>
            </p:cNvSpPr>
            <p:nvPr/>
          </p:nvSpPr>
          <p:spPr bwMode="auto">
            <a:xfrm>
              <a:off x="2304" y="3244"/>
              <a:ext cx="165" cy="19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p>
          </p:txBody>
        </p:sp>
        <p:sp>
          <p:nvSpPr>
            <p:cNvPr id="18" name="Text Box 9"/>
            <p:cNvSpPr txBox="1">
              <a:spLocks noChangeArrowheads="1"/>
            </p:cNvSpPr>
            <p:nvPr/>
          </p:nvSpPr>
          <p:spPr bwMode="auto">
            <a:xfrm>
              <a:off x="2258" y="2976"/>
              <a:ext cx="1346"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20000"/>
                </a:spcBef>
              </a:pPr>
              <a:r>
                <a:rPr lang="en-CA" sz="1800" b="1">
                  <a:solidFill>
                    <a:schemeClr val="bg1"/>
                  </a:solidFill>
                  <a:latin typeface="Trebuchet MS" pitchFamily="34" charset="0"/>
                </a:rPr>
                <a:t>Maple Ridge</a:t>
              </a:r>
              <a:endParaRPr lang="en-CA" sz="4400">
                <a:solidFill>
                  <a:srgbClr val="A8BB87"/>
                </a:solidFill>
                <a:latin typeface="Trebuchet MS" pitchFamily="34" charset="0"/>
              </a:endParaRPr>
            </a:p>
          </p:txBody>
        </p:sp>
      </p:grpSp>
    </p:spTree>
    <p:custDataLst>
      <p:tags r:id="rId1"/>
    </p:custDataLst>
    <p:extLst>
      <p:ext uri="{BB962C8B-B14F-4D97-AF65-F5344CB8AC3E}">
        <p14:creationId xmlns:p14="http://schemas.microsoft.com/office/powerpoint/2010/main" val="3467304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719667" y="5881688"/>
            <a:ext cx="5181600" cy="333375"/>
          </a:xfrm>
        </p:spPr>
        <p:txBody>
          <a:bodyPr>
            <a:normAutofit fontScale="90000"/>
          </a:bodyPr>
          <a:lstStyle/>
          <a:p>
            <a:pPr algn="l"/>
            <a:r>
              <a:rPr lang="en-US" dirty="0" smtClean="0">
                <a:solidFill>
                  <a:srgbClr val="8B0F04"/>
                </a:solidFill>
                <a:latin typeface="Franklin Gothic Heavy" pitchFamily="34" charset="0"/>
              </a:rPr>
              <a:t>Title</a:t>
            </a:r>
            <a:endParaRPr lang="en-US" dirty="0">
              <a:solidFill>
                <a:srgbClr val="8B0F04"/>
              </a:solidFill>
              <a:latin typeface="Franklin Gothic Heavy" pitchFamily="34" charset="0"/>
            </a:endParaRPr>
          </a:p>
        </p:txBody>
      </p:sp>
      <p:pic>
        <p:nvPicPr>
          <p:cNvPr id="8" name="Picture 7" descr="image001"/>
          <p:cNvPicPr>
            <a:picLocks noChangeAspect="1" noChangeArrowheads="1"/>
          </p:cNvPicPr>
          <p:nvPr/>
        </p:nvPicPr>
        <p:blipFill>
          <a:blip r:embed="rId2" cstate="print"/>
          <a:srcRect/>
          <a:stretch>
            <a:fillRect/>
          </a:stretch>
        </p:blipFill>
        <p:spPr bwMode="auto">
          <a:xfrm>
            <a:off x="386648" y="1769554"/>
            <a:ext cx="3572911" cy="1961071"/>
          </a:xfrm>
          <a:prstGeom prst="rect">
            <a:avLst/>
          </a:prstGeom>
          <a:noFill/>
          <a:ln w="9525">
            <a:noFill/>
            <a:miter lim="800000"/>
            <a:headEnd/>
            <a:tailEnd/>
          </a:ln>
        </p:spPr>
      </p:pic>
      <p:sp>
        <p:nvSpPr>
          <p:cNvPr id="9" name="Text Box 34"/>
          <p:cNvSpPr txBox="1">
            <a:spLocks noChangeArrowheads="1"/>
          </p:cNvSpPr>
          <p:nvPr/>
        </p:nvSpPr>
        <p:spPr bwMode="auto">
          <a:xfrm>
            <a:off x="381529" y="629746"/>
            <a:ext cx="3237971" cy="1188759"/>
          </a:xfrm>
          <a:prstGeom prst="rect">
            <a:avLst/>
          </a:prstGeom>
          <a:noFill/>
          <a:ln w="9525">
            <a:noFill/>
            <a:miter lim="800000"/>
            <a:headEnd/>
            <a:tailEnd/>
          </a:ln>
          <a:effectLst/>
        </p:spPr>
        <p:txBody>
          <a:bodyPr wrap="square" lIns="19023" tIns="9511" rIns="19023" bIns="9511">
            <a:spAutoFit/>
          </a:bodyPr>
          <a:lstStyle/>
          <a:p>
            <a:pPr defTabSz="190470">
              <a:spcBef>
                <a:spcPct val="50000"/>
              </a:spcBef>
            </a:pPr>
            <a:r>
              <a:rPr lang="en-CA" sz="1500" b="1" dirty="0">
                <a:latin typeface="Franklin Gothic Book" pitchFamily="34" charset="0"/>
              </a:rPr>
              <a:t>Elements of an Ecological Network</a:t>
            </a:r>
          </a:p>
          <a:p>
            <a:endParaRPr lang="en-US" sz="500" dirty="0">
              <a:latin typeface="Franklin Gothic Book" pitchFamily="34" charset="0"/>
            </a:endParaRPr>
          </a:p>
          <a:p>
            <a:pPr marL="171423" indent="-178565">
              <a:buFont typeface="Arial" panose="020B0604020202020204" pitchFamily="34" charset="0"/>
              <a:buChar char="•"/>
            </a:pPr>
            <a:r>
              <a:rPr lang="en-US" sz="1400" dirty="0">
                <a:latin typeface="Franklin Gothic Book" pitchFamily="34" charset="0"/>
              </a:rPr>
              <a:t>Regional Biodiversity Core Areas</a:t>
            </a:r>
          </a:p>
          <a:p>
            <a:r>
              <a:rPr lang="en-US" sz="1400" dirty="0">
                <a:latin typeface="Franklin Gothic Book" pitchFamily="34" charset="0"/>
              </a:rPr>
              <a:t>• Biodiversity Core Areas</a:t>
            </a:r>
          </a:p>
          <a:p>
            <a:r>
              <a:rPr lang="en-US" sz="1400" dirty="0">
                <a:latin typeface="Franklin Gothic Book" pitchFamily="34" charset="0"/>
              </a:rPr>
              <a:t>• Stepping Stones and linkages</a:t>
            </a:r>
          </a:p>
          <a:p>
            <a:r>
              <a:rPr lang="en-US" sz="1400" dirty="0">
                <a:latin typeface="Franklin Gothic Book" pitchFamily="34" charset="0"/>
              </a:rPr>
              <a:t>    (natural &amp; semi-natural)</a:t>
            </a:r>
            <a:endParaRPr lang="en-CA" sz="1400" dirty="0">
              <a:latin typeface="Franklin Gothic Book" pitchFamily="34" charset="0"/>
            </a:endParaRPr>
          </a:p>
        </p:txBody>
      </p:sp>
      <p:pic>
        <p:nvPicPr>
          <p:cNvPr id="15" name="Picture 13"/>
          <p:cNvPicPr>
            <a:picLocks noChangeAspect="1" noChangeArrowheads="1"/>
          </p:cNvPicPr>
          <p:nvPr/>
        </p:nvPicPr>
        <p:blipFill>
          <a:blip r:embed="rId3" cstate="print"/>
          <a:srcRect l="16933" t="19080" r="16064" b="5075"/>
          <a:stretch>
            <a:fillRect/>
          </a:stretch>
        </p:blipFill>
        <p:spPr bwMode="auto">
          <a:xfrm>
            <a:off x="0" y="3553534"/>
            <a:ext cx="4365625" cy="3304465"/>
          </a:xfrm>
          <a:prstGeom prst="rect">
            <a:avLst/>
          </a:prstGeom>
          <a:noFill/>
          <a:ln w="9525">
            <a:noFill/>
            <a:miter lim="800000"/>
            <a:headEnd/>
            <a:tailEnd/>
          </a:ln>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8597" y="6282427"/>
            <a:ext cx="1371403" cy="321469"/>
          </a:xfrm>
          <a:prstGeom prst="rect">
            <a:avLst/>
          </a:prstGeom>
          <a:noFill/>
          <a:ln>
            <a:noFill/>
          </a:ln>
        </p:spPr>
      </p:pic>
      <p:grpSp>
        <p:nvGrpSpPr>
          <p:cNvPr id="16" name="Group 15"/>
          <p:cNvGrpSpPr>
            <a:grpSpLocks noChangeAspect="1"/>
          </p:cNvGrpSpPr>
          <p:nvPr/>
        </p:nvGrpSpPr>
        <p:grpSpPr>
          <a:xfrm>
            <a:off x="3746500" y="771978"/>
            <a:ext cx="3434013" cy="2895148"/>
            <a:chOff x="16887825" y="7972425"/>
            <a:chExt cx="9194100" cy="7258050"/>
          </a:xfrm>
        </p:grpSpPr>
        <p:pic>
          <p:nvPicPr>
            <p:cNvPr id="17" name="Picture 16"/>
            <p:cNvPicPr>
              <a:picLocks noChangeAspect="1" noChangeArrowheads="1"/>
            </p:cNvPicPr>
            <p:nvPr/>
          </p:nvPicPr>
          <p:blipFill>
            <a:blip r:embed="rId5" cstate="print"/>
            <a:srcRect l="52656" t="19984" r="15517" b="7444"/>
            <a:stretch>
              <a:fillRect/>
            </a:stretch>
          </p:blipFill>
          <p:spPr bwMode="auto">
            <a:xfrm>
              <a:off x="16887825" y="7972425"/>
              <a:ext cx="5117152" cy="7258050"/>
            </a:xfrm>
            <a:prstGeom prst="rect">
              <a:avLst/>
            </a:prstGeom>
            <a:noFill/>
            <a:ln w="9525">
              <a:noFill/>
              <a:miter lim="800000"/>
              <a:headEnd/>
              <a:tailEnd/>
            </a:ln>
          </p:spPr>
        </p:pic>
        <p:pic>
          <p:nvPicPr>
            <p:cNvPr id="18" name="Picture 17"/>
            <p:cNvPicPr>
              <a:picLocks noChangeAspect="1" noChangeArrowheads="1"/>
            </p:cNvPicPr>
            <p:nvPr/>
          </p:nvPicPr>
          <p:blipFill>
            <a:blip r:embed="rId6" cstate="print"/>
            <a:srcRect l="29254" t="19698" r="45389" b="12873"/>
            <a:stretch>
              <a:fillRect/>
            </a:stretch>
          </p:blipFill>
          <p:spPr bwMode="auto">
            <a:xfrm>
              <a:off x="22004977" y="8163175"/>
              <a:ext cx="4076948" cy="6743700"/>
            </a:xfrm>
            <a:prstGeom prst="rect">
              <a:avLst/>
            </a:prstGeom>
            <a:noFill/>
            <a:ln w="9525">
              <a:noFill/>
              <a:miter lim="800000"/>
              <a:headEnd/>
              <a:tailEnd/>
            </a:ln>
          </p:spPr>
        </p:pic>
      </p:grpSp>
      <p:sp>
        <p:nvSpPr>
          <p:cNvPr id="21" name="TextBox 20"/>
          <p:cNvSpPr txBox="1"/>
          <p:nvPr/>
        </p:nvSpPr>
        <p:spPr>
          <a:xfrm>
            <a:off x="3857625" y="3208781"/>
            <a:ext cx="1873250" cy="160300"/>
          </a:xfrm>
          <a:prstGeom prst="rect">
            <a:avLst/>
          </a:prstGeom>
          <a:noFill/>
        </p:spPr>
        <p:txBody>
          <a:bodyPr wrap="square" lIns="19047" tIns="9523" rIns="19047" bIns="9523" rtlCol="0">
            <a:spAutoFit/>
          </a:bodyPr>
          <a:lstStyle/>
          <a:p>
            <a:r>
              <a:rPr lang="en-US" sz="900" b="1" dirty="0">
                <a:latin typeface="Franklin Gothic Book" pitchFamily="34" charset="0"/>
              </a:rPr>
              <a:t>Greenway Corridors &amp; Hubs</a:t>
            </a:r>
          </a:p>
        </p:txBody>
      </p:sp>
      <p:sp>
        <p:nvSpPr>
          <p:cNvPr id="22" name="Rectangle 21"/>
          <p:cNvSpPr/>
          <p:nvPr/>
        </p:nvSpPr>
        <p:spPr>
          <a:xfrm>
            <a:off x="323529" y="3598853"/>
            <a:ext cx="3634360" cy="25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9047" tIns="9523" rIns="19047" bIns="9523" rtlCol="0" anchor="ctr"/>
          <a:lstStyle/>
          <a:p>
            <a:pPr algn="ctr"/>
            <a:r>
              <a:rPr lang="en-US" b="1" dirty="0">
                <a:solidFill>
                  <a:schemeClr val="tx1"/>
                </a:solidFill>
                <a:latin typeface="Franklin Gothic Book" pitchFamily="34" charset="0"/>
              </a:rPr>
              <a:t>Tools for Consideration</a:t>
            </a:r>
          </a:p>
        </p:txBody>
      </p:sp>
      <p:pic>
        <p:nvPicPr>
          <p:cNvPr id="12" name="Picture 3"/>
          <p:cNvPicPr>
            <a:picLocks noChangeAspect="1" noChangeArrowheads="1"/>
          </p:cNvPicPr>
          <p:nvPr/>
        </p:nvPicPr>
        <p:blipFill>
          <a:blip r:embed="rId7" cstate="print"/>
          <a:srcRect l="17596" t="18692" r="16107" b="26146"/>
          <a:stretch>
            <a:fillRect/>
          </a:stretch>
        </p:blipFill>
        <p:spPr bwMode="auto">
          <a:xfrm>
            <a:off x="4358105" y="3710841"/>
            <a:ext cx="4785895" cy="3147159"/>
          </a:xfrm>
          <a:prstGeom prst="rect">
            <a:avLst/>
          </a:prstGeom>
          <a:noFill/>
          <a:ln w="9525">
            <a:noFill/>
            <a:miter lim="800000"/>
            <a:headEnd/>
            <a:tailEnd/>
          </a:ln>
        </p:spPr>
      </p:pic>
      <p:sp>
        <p:nvSpPr>
          <p:cNvPr id="23" name="Rectangle 37"/>
          <p:cNvSpPr>
            <a:spLocks noChangeArrowheads="1"/>
          </p:cNvSpPr>
          <p:nvPr/>
        </p:nvSpPr>
        <p:spPr bwMode="auto">
          <a:xfrm>
            <a:off x="2274930" y="288168"/>
            <a:ext cx="4594141" cy="245070"/>
          </a:xfrm>
          <a:prstGeom prst="rect">
            <a:avLst/>
          </a:prstGeom>
          <a:noFill/>
          <a:ln w="9525">
            <a:noFill/>
            <a:miter lim="800000"/>
            <a:headEnd/>
            <a:tailEnd/>
          </a:ln>
          <a:effectLst/>
        </p:spPr>
        <p:txBody>
          <a:bodyPr lIns="19023" tIns="9511" rIns="19023" bIns="9511" anchor="ctr"/>
          <a:lstStyle/>
          <a:p>
            <a:pPr eaLnBrk="0" hangingPunct="0"/>
            <a:r>
              <a:rPr lang="en-CA" sz="2000" b="1" dirty="0">
                <a:latin typeface="Franklin Gothic Book" pitchFamily="34" charset="0"/>
              </a:rPr>
              <a:t>Ecological Network Management Priorities</a:t>
            </a:r>
          </a:p>
        </p:txBody>
      </p:sp>
    </p:spTree>
    <p:extLst>
      <p:ext uri="{BB962C8B-B14F-4D97-AF65-F5344CB8AC3E}">
        <p14:creationId xmlns:p14="http://schemas.microsoft.com/office/powerpoint/2010/main" val="23530172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79512" y="53975"/>
            <a:ext cx="7704013" cy="1143000"/>
          </a:xfrm>
        </p:spPr>
        <p:txBody>
          <a:bodyPr/>
          <a:lstStyle/>
          <a:p>
            <a:pPr algn="l"/>
            <a:r>
              <a:rPr lang="en-CA" altLang="en-US" sz="3600" dirty="0" smtClean="0"/>
              <a:t>Green Infrastructure in Urban Areas</a:t>
            </a:r>
            <a:endParaRPr lang="en-CA" altLang="en-US" sz="3600" dirty="0">
              <a:solidFill>
                <a:srgbClr val="40BAA6"/>
              </a:solidFill>
            </a:endParaRPr>
          </a:p>
        </p:txBody>
      </p:sp>
      <p:pic>
        <p:nvPicPr>
          <p:cNvPr id="2140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052513"/>
            <a:ext cx="3527425" cy="3671887"/>
          </a:xfrm>
          <a:prstGeom prst="rect">
            <a:avLst/>
          </a:prstGeom>
          <a:noFill/>
          <a:extLst>
            <a:ext uri="{909E8E84-426E-40DD-AFC4-6F175D3DCCD1}">
              <a14:hiddenFill xmlns:a14="http://schemas.microsoft.com/office/drawing/2010/main">
                <a:solidFill>
                  <a:srgbClr val="FFFFFF"/>
                </a:solidFill>
              </a14:hiddenFill>
            </a:ext>
          </a:extLst>
        </p:spPr>
      </p:pic>
      <p:pic>
        <p:nvPicPr>
          <p:cNvPr id="2140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933825"/>
            <a:ext cx="3529012" cy="2852738"/>
          </a:xfrm>
          <a:prstGeom prst="rect">
            <a:avLst/>
          </a:prstGeom>
          <a:noFill/>
          <a:extLst>
            <a:ext uri="{909E8E84-426E-40DD-AFC4-6F175D3DCCD1}">
              <a14:hiddenFill xmlns:a14="http://schemas.microsoft.com/office/drawing/2010/main">
                <a:solidFill>
                  <a:srgbClr val="FFFFFF"/>
                </a:solidFill>
              </a14:hiddenFill>
            </a:ext>
          </a:extLst>
        </p:spPr>
      </p:pic>
      <p:pic>
        <p:nvPicPr>
          <p:cNvPr id="2140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1052513"/>
            <a:ext cx="3887787" cy="2881312"/>
          </a:xfrm>
          <a:prstGeom prst="rect">
            <a:avLst/>
          </a:prstGeom>
          <a:noFill/>
          <a:extLst>
            <a:ext uri="{909E8E84-426E-40DD-AFC4-6F175D3DCCD1}">
              <a14:hiddenFill xmlns:a14="http://schemas.microsoft.com/office/drawing/2010/main">
                <a:solidFill>
                  <a:srgbClr val="FFFFFF"/>
                </a:solidFill>
              </a14:hiddenFill>
            </a:ext>
          </a:extLst>
        </p:spPr>
      </p:pic>
      <p:sp>
        <p:nvSpPr>
          <p:cNvPr id="214023" name="Text Box 7"/>
          <p:cNvSpPr txBox="1">
            <a:spLocks noChangeArrowheads="1"/>
          </p:cNvSpPr>
          <p:nvPr/>
        </p:nvSpPr>
        <p:spPr bwMode="auto">
          <a:xfrm>
            <a:off x="4139952" y="4365625"/>
            <a:ext cx="489654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CA" altLang="en-US" dirty="0" smtClean="0"/>
              <a:t>Urban Ecology: </a:t>
            </a:r>
            <a:r>
              <a:rPr lang="en-CA" altLang="en-US" dirty="0" err="1" smtClean="0"/>
              <a:t>Naturescaping</a:t>
            </a:r>
            <a:r>
              <a:rPr lang="en-CA" altLang="en-US" dirty="0" smtClean="0"/>
              <a:t> in Backyards</a:t>
            </a:r>
            <a:endParaRPr lang="en-CA" altLang="en-US" dirty="0"/>
          </a:p>
          <a:p>
            <a:pPr>
              <a:spcBef>
                <a:spcPct val="50000"/>
              </a:spcBef>
            </a:pPr>
            <a:r>
              <a:rPr lang="en-CA" altLang="en-US" dirty="0"/>
              <a:t>Art in The Park</a:t>
            </a:r>
          </a:p>
          <a:p>
            <a:pPr>
              <a:spcBef>
                <a:spcPct val="50000"/>
              </a:spcBef>
            </a:pPr>
            <a:r>
              <a:rPr lang="en-CA" altLang="en-US" dirty="0" smtClean="0"/>
              <a:t>Stewardship Programs: Adopt a Creek/Park</a:t>
            </a:r>
            <a:endParaRPr lang="en-CA" altLang="en-US" dirty="0"/>
          </a:p>
          <a:p>
            <a:pPr>
              <a:spcBef>
                <a:spcPct val="50000"/>
              </a:spcBef>
            </a:pPr>
            <a:r>
              <a:rPr lang="en-CA" altLang="en-US" dirty="0"/>
              <a:t>Ecology </a:t>
            </a:r>
            <a:r>
              <a:rPr lang="en-CA" altLang="en-US" dirty="0" smtClean="0"/>
              <a:t>Interpretive Learning Centres</a:t>
            </a:r>
            <a:endParaRPr lang="en-CA" altLang="en-US" dirty="0"/>
          </a:p>
          <a:p>
            <a:pPr>
              <a:spcBef>
                <a:spcPct val="50000"/>
              </a:spcBef>
            </a:pPr>
            <a:r>
              <a:rPr lang="en-CA" altLang="en-US" dirty="0"/>
              <a:t>Community Gardens</a:t>
            </a:r>
          </a:p>
        </p:txBody>
      </p:sp>
    </p:spTree>
    <p:extLst>
      <p:ext uri="{BB962C8B-B14F-4D97-AF65-F5344CB8AC3E}">
        <p14:creationId xmlns:p14="http://schemas.microsoft.com/office/powerpoint/2010/main" val="3350603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99392"/>
            <a:ext cx="8229600" cy="1143000"/>
          </a:xfrm>
        </p:spPr>
        <p:txBody>
          <a:bodyPr/>
          <a:lstStyle/>
          <a:p>
            <a:pPr algn="l"/>
            <a:r>
              <a:rPr lang="en-US" sz="3600" b="1" dirty="0" smtClean="0">
                <a:solidFill>
                  <a:srgbClr val="800000"/>
                </a:solidFill>
                <a:latin typeface="Franklin Gothic Book" panose="020B0503020102020204" pitchFamily="34" charset="0"/>
              </a:rPr>
              <a:t>Key Challenges</a:t>
            </a:r>
            <a:endParaRPr lang="en-US" sz="3600" dirty="0">
              <a:latin typeface="Franklin Gothic Book" panose="020B0503020102020204" pitchFamily="34" charset="0"/>
            </a:endParaRPr>
          </a:p>
        </p:txBody>
      </p:sp>
      <p:sp>
        <p:nvSpPr>
          <p:cNvPr id="3" name="Content Placeholder 2"/>
          <p:cNvSpPr>
            <a:spLocks noGrp="1"/>
          </p:cNvSpPr>
          <p:nvPr>
            <p:ph idx="1"/>
          </p:nvPr>
        </p:nvSpPr>
        <p:spPr>
          <a:xfrm>
            <a:off x="251520" y="908720"/>
            <a:ext cx="8686800" cy="4525433"/>
          </a:xfrm>
        </p:spPr>
        <p:txBody>
          <a:bodyPr/>
          <a:lstStyle/>
          <a:p>
            <a:pPr marL="514350" indent="-514350">
              <a:spcAft>
                <a:spcPts val="600"/>
              </a:spcAft>
              <a:buFont typeface="+mj-lt"/>
              <a:buAutoNum type="arabicPeriod"/>
            </a:pPr>
            <a:r>
              <a:rPr lang="en-US" sz="2800" b="1" dirty="0">
                <a:latin typeface="Franklin Gothic Book" panose="020B0503020102020204" pitchFamily="34" charset="0"/>
              </a:rPr>
              <a:t>Lack of </a:t>
            </a:r>
            <a:r>
              <a:rPr lang="en-US" sz="2800" b="1" dirty="0" smtClean="0">
                <a:latin typeface="Franklin Gothic Book" panose="020B0503020102020204" pitchFamily="34" charset="0"/>
              </a:rPr>
              <a:t>awareness </a:t>
            </a:r>
            <a:r>
              <a:rPr lang="en-US" sz="2800" dirty="0">
                <a:latin typeface="Franklin Gothic Book" panose="020B0503020102020204" pitchFamily="34" charset="0"/>
              </a:rPr>
              <a:t>about </a:t>
            </a:r>
            <a:r>
              <a:rPr lang="en-US" sz="2800" dirty="0" smtClean="0">
                <a:latin typeface="Franklin Gothic Book" panose="020B0503020102020204" pitchFamily="34" charset="0"/>
              </a:rPr>
              <a:t>the functionality &amp; </a:t>
            </a:r>
            <a:r>
              <a:rPr lang="en-US" sz="2800" dirty="0">
                <a:latin typeface="Franklin Gothic Book" panose="020B0503020102020204" pitchFamily="34" charset="0"/>
              </a:rPr>
              <a:t>value of </a:t>
            </a:r>
            <a:r>
              <a:rPr lang="en-US" sz="2800" dirty="0" smtClean="0">
                <a:latin typeface="Franklin Gothic Book" panose="020B0503020102020204" pitchFamily="34" charset="0"/>
              </a:rPr>
              <a:t>GI to decision makers, residents, &amp; tax payers</a:t>
            </a:r>
            <a:endParaRPr lang="en-US" sz="2800" b="1" dirty="0" smtClean="0">
              <a:latin typeface="Franklin Gothic Book" panose="020B0503020102020204" pitchFamily="34" charset="0"/>
            </a:endParaRPr>
          </a:p>
          <a:p>
            <a:pPr marL="514350" indent="-514350">
              <a:spcAft>
                <a:spcPts val="600"/>
              </a:spcAft>
              <a:buFont typeface="+mj-lt"/>
              <a:buAutoNum type="arabicPeriod"/>
            </a:pPr>
            <a:r>
              <a:rPr lang="en-US" sz="2800" b="1" dirty="0" smtClean="0">
                <a:latin typeface="Franklin Gothic Book" panose="020B0503020102020204" pitchFamily="34" charset="0"/>
              </a:rPr>
              <a:t>Traditional thinking/practices </a:t>
            </a:r>
            <a:r>
              <a:rPr lang="en-US" sz="2800" dirty="0" smtClean="0">
                <a:latin typeface="Franklin Gothic Book" panose="020B0503020102020204" pitchFamily="34" charset="0"/>
              </a:rPr>
              <a:t>by decision makers, administration, and development stakeholders</a:t>
            </a:r>
          </a:p>
          <a:p>
            <a:pPr marL="514350" indent="-514350">
              <a:spcAft>
                <a:spcPts val="600"/>
              </a:spcAft>
              <a:buFont typeface="+mj-lt"/>
              <a:buAutoNum type="arabicPeriod"/>
            </a:pPr>
            <a:r>
              <a:rPr lang="en-US" sz="2800" b="1" dirty="0" smtClean="0">
                <a:latin typeface="Franklin Gothic Book" panose="020B0503020102020204" pitchFamily="34" charset="0"/>
              </a:rPr>
              <a:t>Lack of financial tools </a:t>
            </a:r>
            <a:r>
              <a:rPr lang="en-US" sz="2800" dirty="0" smtClean="0">
                <a:latin typeface="Franklin Gothic Book" panose="020B0503020102020204" pitchFamily="34" charset="0"/>
              </a:rPr>
              <a:t>for dealing with GI both in terms of public/private space requirements and ongoing maintenance/life cycle costs</a:t>
            </a:r>
          </a:p>
          <a:p>
            <a:pPr marL="514350" indent="-514350">
              <a:spcAft>
                <a:spcPts val="600"/>
              </a:spcAft>
              <a:buFont typeface="+mj-lt"/>
              <a:buAutoNum type="arabicPeriod"/>
            </a:pPr>
            <a:r>
              <a:rPr lang="en-US" sz="2800" b="1" dirty="0" smtClean="0">
                <a:latin typeface="Franklin Gothic Book" panose="020B0503020102020204" pitchFamily="34" charset="0"/>
              </a:rPr>
              <a:t>Gap between policy/plans and implementation - </a:t>
            </a:r>
            <a:r>
              <a:rPr lang="en-US" sz="2800" dirty="0" smtClean="0">
                <a:latin typeface="Franklin Gothic Book" panose="020B0503020102020204" pitchFamily="34" charset="0"/>
              </a:rPr>
              <a:t>need for neighborhood level plans, regulations, appropriate design standards and best practices</a:t>
            </a:r>
            <a:endParaRPr lang="en-US" sz="2800" b="1" dirty="0" smtClean="0">
              <a:latin typeface="Franklin Gothic Book" panose="020B0503020102020204" pitchFamily="34" charset="0"/>
            </a:endParaRPr>
          </a:p>
          <a:p>
            <a:pPr marL="514350" indent="-514350">
              <a:buFont typeface="+mj-lt"/>
              <a:buAutoNum type="arabicPeriod"/>
            </a:pPr>
            <a:endParaRPr lang="en-US" sz="1800" dirty="0" smtClean="0">
              <a:latin typeface="Franklin Gothic Book" panose="020B0503020102020204" pitchFamily="34" charset="0"/>
            </a:endParaRPr>
          </a:p>
          <a:p>
            <a:pPr marL="457200" lvl="1" indent="0">
              <a:buNone/>
            </a:pPr>
            <a:endParaRPr lang="en-US" sz="2000" dirty="0" smtClean="0">
              <a:latin typeface="Franklin Gothic Book" panose="020B0503020102020204" pitchFamily="34" charset="0"/>
            </a:endParaRPr>
          </a:p>
          <a:p>
            <a:pPr lvl="1">
              <a:tabLst>
                <a:tab pos="914400" algn="l"/>
              </a:tabLst>
            </a:pPr>
            <a:endParaRPr lang="en-US" sz="2000" dirty="0">
              <a:latin typeface="Franklin Gothic Book" panose="020B0503020102020204" pitchFamily="34" charset="0"/>
            </a:endParaRPr>
          </a:p>
          <a:p>
            <a:pPr marL="0" indent="0">
              <a:buNone/>
            </a:pPr>
            <a:endParaRPr lang="en-US" dirty="0"/>
          </a:p>
        </p:txBody>
      </p:sp>
    </p:spTree>
    <p:extLst>
      <p:ext uri="{BB962C8B-B14F-4D97-AF65-F5344CB8AC3E}">
        <p14:creationId xmlns:p14="http://schemas.microsoft.com/office/powerpoint/2010/main" val="31650445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99392"/>
            <a:ext cx="8229600" cy="1143000"/>
          </a:xfrm>
        </p:spPr>
        <p:txBody>
          <a:bodyPr/>
          <a:lstStyle/>
          <a:p>
            <a:pPr algn="l"/>
            <a:r>
              <a:rPr lang="en-US" sz="3600" b="1" dirty="0" smtClean="0">
                <a:solidFill>
                  <a:srgbClr val="800000"/>
                </a:solidFill>
                <a:latin typeface="Franklin Gothic Book" panose="020B0503020102020204" pitchFamily="34" charset="0"/>
              </a:rPr>
              <a:t>Key Challenges</a:t>
            </a:r>
            <a:endParaRPr lang="en-US" sz="3600" dirty="0">
              <a:latin typeface="Franklin Gothic Book" panose="020B0503020102020204" pitchFamily="34" charset="0"/>
            </a:endParaRPr>
          </a:p>
        </p:txBody>
      </p:sp>
      <p:sp>
        <p:nvSpPr>
          <p:cNvPr id="3" name="Content Placeholder 2"/>
          <p:cNvSpPr>
            <a:spLocks noGrp="1"/>
          </p:cNvSpPr>
          <p:nvPr>
            <p:ph idx="1"/>
          </p:nvPr>
        </p:nvSpPr>
        <p:spPr>
          <a:xfrm>
            <a:off x="457200" y="1207823"/>
            <a:ext cx="8507288" cy="4525433"/>
          </a:xfrm>
        </p:spPr>
        <p:txBody>
          <a:bodyPr/>
          <a:lstStyle/>
          <a:p>
            <a:pPr marL="514350" indent="-514350">
              <a:spcAft>
                <a:spcPts val="600"/>
              </a:spcAft>
              <a:buFont typeface="+mj-lt"/>
              <a:buAutoNum type="arabicPeriod" startAt="5"/>
            </a:pPr>
            <a:r>
              <a:rPr lang="en-US" sz="2800" b="1" dirty="0" smtClean="0">
                <a:latin typeface="Franklin Gothic Book" panose="020B0503020102020204" pitchFamily="34" charset="0"/>
              </a:rPr>
              <a:t>Lack of experience</a:t>
            </a:r>
            <a:r>
              <a:rPr lang="en-US" sz="2800" dirty="0" smtClean="0">
                <a:latin typeface="Franklin Gothic Book" panose="020B0503020102020204" pitchFamily="34" charset="0"/>
              </a:rPr>
              <a:t> and confidence from stakeholders about design, implementation, liabilities, and costs </a:t>
            </a:r>
          </a:p>
          <a:p>
            <a:pPr marL="514350" indent="-514350">
              <a:spcAft>
                <a:spcPts val="600"/>
              </a:spcAft>
              <a:buFont typeface="+mj-lt"/>
              <a:buAutoNum type="arabicPeriod" startAt="5"/>
            </a:pPr>
            <a:r>
              <a:rPr lang="en-US" sz="2800" b="1" dirty="0" smtClean="0">
                <a:latin typeface="Franklin Gothic Book" panose="020B0503020102020204" pitchFamily="34" charset="0"/>
              </a:rPr>
              <a:t>Limited space, natural assets, and resources </a:t>
            </a:r>
            <a:r>
              <a:rPr lang="en-US" sz="2800" dirty="0" smtClean="0">
                <a:latin typeface="Franklin Gothic Book" panose="020B0503020102020204" pitchFamily="34" charset="0"/>
              </a:rPr>
              <a:t>to address GI concerns</a:t>
            </a:r>
            <a:r>
              <a:rPr lang="en-US" sz="2800" b="1" dirty="0" smtClean="0">
                <a:latin typeface="Franklin Gothic Book" panose="020B0503020102020204" pitchFamily="34" charset="0"/>
              </a:rPr>
              <a:t> </a:t>
            </a:r>
            <a:r>
              <a:rPr lang="en-US" sz="2800" dirty="0" smtClean="0">
                <a:latin typeface="Franklin Gothic Book" panose="020B0503020102020204" pitchFamily="34" charset="0"/>
              </a:rPr>
              <a:t>within town </a:t>
            </a:r>
            <a:r>
              <a:rPr lang="en-US" sz="2800" dirty="0" err="1" smtClean="0">
                <a:latin typeface="Franklin Gothic Book" panose="020B0503020102020204" pitchFamily="34" charset="0"/>
              </a:rPr>
              <a:t>centre</a:t>
            </a:r>
            <a:r>
              <a:rPr lang="en-US" sz="2800" dirty="0" smtClean="0">
                <a:latin typeface="Franklin Gothic Book" panose="020B0503020102020204" pitchFamily="34" charset="0"/>
              </a:rPr>
              <a:t> and existing urban infill areas with focus on denser smaller sites</a:t>
            </a:r>
            <a:endParaRPr lang="en-US" sz="2800" b="1" dirty="0" smtClean="0">
              <a:latin typeface="Franklin Gothic Book" panose="020B0503020102020204" pitchFamily="34" charset="0"/>
            </a:endParaRPr>
          </a:p>
          <a:p>
            <a:pPr marL="514350" indent="-514350">
              <a:spcAft>
                <a:spcPts val="600"/>
              </a:spcAft>
              <a:buFont typeface="+mj-lt"/>
              <a:buAutoNum type="arabicPeriod" startAt="5"/>
            </a:pPr>
            <a:r>
              <a:rPr lang="en-US" sz="2800" b="1" dirty="0" smtClean="0">
                <a:latin typeface="Franklin Gothic Book" panose="020B0503020102020204" pitchFamily="34" charset="0"/>
              </a:rPr>
              <a:t>Coordination </a:t>
            </a:r>
            <a:r>
              <a:rPr lang="en-US" sz="2800" dirty="0" smtClean="0">
                <a:latin typeface="Franklin Gothic Book" panose="020B0503020102020204" pitchFamily="34" charset="0"/>
              </a:rPr>
              <a:t>amongst various departments, consultants, and appropriate solutions that consider on site and off site requirements</a:t>
            </a:r>
          </a:p>
          <a:p>
            <a:pPr marL="514350" indent="-514350">
              <a:buFont typeface="+mj-lt"/>
              <a:buAutoNum type="arabicPeriod" startAt="5"/>
            </a:pPr>
            <a:endParaRPr lang="en-US" sz="2800" b="1" dirty="0" smtClean="0">
              <a:latin typeface="Franklin Gothic Book" panose="020B0503020102020204" pitchFamily="34" charset="0"/>
            </a:endParaRPr>
          </a:p>
          <a:p>
            <a:pPr marL="514350" indent="-514350">
              <a:buFont typeface="+mj-lt"/>
              <a:buAutoNum type="arabicPeriod" startAt="5"/>
            </a:pPr>
            <a:endParaRPr lang="en-US" sz="2800" b="1" dirty="0" smtClean="0">
              <a:latin typeface="Franklin Gothic Book" panose="020B0503020102020204" pitchFamily="34" charset="0"/>
            </a:endParaRPr>
          </a:p>
          <a:p>
            <a:pPr marL="514350" indent="-514350">
              <a:buFont typeface="+mj-lt"/>
              <a:buAutoNum type="arabicPeriod" startAt="5"/>
            </a:pPr>
            <a:endParaRPr lang="en-US" sz="1800" dirty="0" smtClean="0">
              <a:latin typeface="Franklin Gothic Book" panose="020B0503020102020204" pitchFamily="34" charset="0"/>
            </a:endParaRPr>
          </a:p>
          <a:p>
            <a:pPr marL="457200" lvl="1" indent="0">
              <a:buNone/>
            </a:pPr>
            <a:endParaRPr lang="en-US" sz="2000" dirty="0" smtClean="0">
              <a:latin typeface="Franklin Gothic Book" panose="020B0503020102020204" pitchFamily="34" charset="0"/>
            </a:endParaRPr>
          </a:p>
          <a:p>
            <a:pPr lvl="1">
              <a:tabLst>
                <a:tab pos="914400" algn="l"/>
              </a:tabLst>
            </a:pPr>
            <a:endParaRPr lang="en-US" sz="2000" dirty="0">
              <a:latin typeface="Franklin Gothic Book" panose="020B0503020102020204" pitchFamily="34" charset="0"/>
            </a:endParaRPr>
          </a:p>
          <a:p>
            <a:pPr marL="0" indent="0">
              <a:buNone/>
            </a:pPr>
            <a:endParaRPr lang="en-US" dirty="0"/>
          </a:p>
        </p:txBody>
      </p:sp>
    </p:spTree>
    <p:extLst>
      <p:ext uri="{BB962C8B-B14F-4D97-AF65-F5344CB8AC3E}">
        <p14:creationId xmlns:p14="http://schemas.microsoft.com/office/powerpoint/2010/main" val="38947308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99392"/>
            <a:ext cx="8229600" cy="1143000"/>
          </a:xfrm>
        </p:spPr>
        <p:txBody>
          <a:bodyPr/>
          <a:lstStyle/>
          <a:p>
            <a:pPr algn="l"/>
            <a:r>
              <a:rPr lang="en-US" sz="3600" b="1" dirty="0" smtClean="0">
                <a:solidFill>
                  <a:srgbClr val="800000"/>
                </a:solidFill>
                <a:latin typeface="Franklin Gothic Book" panose="020B0503020102020204" pitchFamily="34" charset="0"/>
              </a:rPr>
              <a:t>Key Opportunities</a:t>
            </a:r>
            <a:endParaRPr lang="en-US" sz="3600" dirty="0">
              <a:latin typeface="Franklin Gothic Book" panose="020B0503020102020204" pitchFamily="34" charset="0"/>
            </a:endParaRPr>
          </a:p>
        </p:txBody>
      </p:sp>
      <p:sp>
        <p:nvSpPr>
          <p:cNvPr id="3" name="Content Placeholder 2"/>
          <p:cNvSpPr>
            <a:spLocks noGrp="1"/>
          </p:cNvSpPr>
          <p:nvPr>
            <p:ph idx="1"/>
          </p:nvPr>
        </p:nvSpPr>
        <p:spPr>
          <a:xfrm>
            <a:off x="457200" y="1207823"/>
            <a:ext cx="8507288" cy="4525433"/>
          </a:xfrm>
        </p:spPr>
        <p:txBody>
          <a:bodyPr/>
          <a:lstStyle/>
          <a:p>
            <a:pPr marL="514350" indent="-514350">
              <a:spcAft>
                <a:spcPts val="600"/>
              </a:spcAft>
              <a:buFont typeface="+mj-lt"/>
              <a:buAutoNum type="arabicPeriod"/>
            </a:pPr>
            <a:r>
              <a:rPr lang="en-US" sz="2800" b="1" dirty="0" smtClean="0">
                <a:latin typeface="Franklin Gothic Book" panose="020B0503020102020204" pitchFamily="34" charset="0"/>
              </a:rPr>
              <a:t>Consistent</a:t>
            </a:r>
            <a:r>
              <a:rPr lang="en-US" sz="2800" dirty="0" smtClean="0">
                <a:latin typeface="Franklin Gothic Book" panose="020B0503020102020204" pitchFamily="34" charset="0"/>
              </a:rPr>
              <a:t> with existing municipal objectives, corporate strategies, and OCP policies</a:t>
            </a:r>
          </a:p>
          <a:p>
            <a:pPr marL="514350" indent="-514350">
              <a:spcAft>
                <a:spcPts val="600"/>
              </a:spcAft>
              <a:buFont typeface="+mj-lt"/>
              <a:buAutoNum type="arabicPeriod"/>
            </a:pPr>
            <a:r>
              <a:rPr lang="en-US" sz="2800" b="1" dirty="0" smtClean="0">
                <a:latin typeface="Franklin Gothic Book" panose="020B0503020102020204" pitchFamily="34" charset="0"/>
              </a:rPr>
              <a:t>Abundance</a:t>
            </a:r>
            <a:r>
              <a:rPr lang="en-US" sz="2800" dirty="0" smtClean="0">
                <a:latin typeface="Franklin Gothic Book" panose="020B0503020102020204" pitchFamily="34" charset="0"/>
              </a:rPr>
              <a:t> of public and private owned lands with natural assets that are intact</a:t>
            </a:r>
          </a:p>
          <a:p>
            <a:pPr marL="514350" indent="-514350">
              <a:spcAft>
                <a:spcPts val="600"/>
              </a:spcAft>
              <a:buFont typeface="+mj-lt"/>
              <a:buAutoNum type="arabicPeriod"/>
            </a:pPr>
            <a:r>
              <a:rPr lang="en-US" sz="2800" b="1" dirty="0" smtClean="0">
                <a:latin typeface="Franklin Gothic Book" panose="020B0503020102020204" pitchFamily="34" charset="0"/>
              </a:rPr>
              <a:t>Retrofit opportunities</a:t>
            </a:r>
            <a:r>
              <a:rPr lang="en-US" sz="2800" dirty="0" smtClean="0">
                <a:latin typeface="Franklin Gothic Book" panose="020B0503020102020204" pitchFamily="34" charset="0"/>
              </a:rPr>
              <a:t> for town </a:t>
            </a:r>
            <a:r>
              <a:rPr lang="en-US" sz="2800" dirty="0" err="1" smtClean="0">
                <a:latin typeface="Franklin Gothic Book" panose="020B0503020102020204" pitchFamily="34" charset="0"/>
              </a:rPr>
              <a:t>centre</a:t>
            </a:r>
            <a:r>
              <a:rPr lang="en-US" sz="2800" dirty="0" smtClean="0">
                <a:latin typeface="Franklin Gothic Book" panose="020B0503020102020204" pitchFamily="34" charset="0"/>
              </a:rPr>
              <a:t> and surrounding older urban infill areas</a:t>
            </a:r>
          </a:p>
          <a:p>
            <a:pPr marL="514350" indent="-514350">
              <a:spcAft>
                <a:spcPts val="600"/>
              </a:spcAft>
              <a:buFont typeface="+mj-lt"/>
              <a:buAutoNum type="arabicPeriod"/>
            </a:pPr>
            <a:r>
              <a:rPr lang="en-US" sz="2800" b="1" dirty="0" smtClean="0">
                <a:latin typeface="Franklin Gothic Book" panose="020B0503020102020204" pitchFamily="34" charset="0"/>
              </a:rPr>
              <a:t>Existing municipal investments </a:t>
            </a:r>
            <a:r>
              <a:rPr lang="en-US" sz="2800" dirty="0" smtClean="0">
                <a:latin typeface="Franklin Gothic Book" panose="020B0503020102020204" pitchFamily="34" charset="0"/>
              </a:rPr>
              <a:t>in progressive regulations and plans for protection &amp; management of natural asset &amp; green infrastructure BMPs</a:t>
            </a:r>
          </a:p>
          <a:p>
            <a:pPr marL="514350" indent="-514350">
              <a:spcAft>
                <a:spcPts val="600"/>
              </a:spcAft>
              <a:buFont typeface="+mj-lt"/>
              <a:buAutoNum type="arabicPeriod"/>
            </a:pPr>
            <a:endParaRPr lang="en-US" sz="2800" dirty="0" smtClean="0">
              <a:latin typeface="Franklin Gothic Book" panose="020B0503020102020204" pitchFamily="34" charset="0"/>
            </a:endParaRPr>
          </a:p>
          <a:p>
            <a:pPr marL="514350" indent="-514350">
              <a:spcAft>
                <a:spcPts val="600"/>
              </a:spcAft>
              <a:buFont typeface="+mj-lt"/>
              <a:buAutoNum type="arabicPeriod" startAt="5"/>
            </a:pPr>
            <a:endParaRPr lang="en-US" sz="2800" dirty="0" smtClean="0">
              <a:latin typeface="Franklin Gothic Book" panose="020B0503020102020204" pitchFamily="34" charset="0"/>
            </a:endParaRPr>
          </a:p>
          <a:p>
            <a:pPr marL="514350" indent="-514350">
              <a:buFont typeface="+mj-lt"/>
              <a:buAutoNum type="arabicPeriod" startAt="5"/>
            </a:pPr>
            <a:endParaRPr lang="en-US" sz="2800" b="1" dirty="0" smtClean="0">
              <a:latin typeface="Franklin Gothic Book" panose="020B0503020102020204" pitchFamily="34" charset="0"/>
            </a:endParaRPr>
          </a:p>
          <a:p>
            <a:pPr marL="514350" indent="-514350">
              <a:buFont typeface="+mj-lt"/>
              <a:buAutoNum type="arabicPeriod" startAt="5"/>
            </a:pPr>
            <a:endParaRPr lang="en-US" sz="2800" b="1" dirty="0" smtClean="0">
              <a:latin typeface="Franklin Gothic Book" panose="020B0503020102020204" pitchFamily="34" charset="0"/>
            </a:endParaRPr>
          </a:p>
          <a:p>
            <a:pPr marL="514350" indent="-514350">
              <a:buFont typeface="+mj-lt"/>
              <a:buAutoNum type="arabicPeriod" startAt="5"/>
            </a:pPr>
            <a:endParaRPr lang="en-US" sz="1800" dirty="0" smtClean="0">
              <a:latin typeface="Franklin Gothic Book" panose="020B0503020102020204" pitchFamily="34" charset="0"/>
            </a:endParaRPr>
          </a:p>
          <a:p>
            <a:pPr marL="457200" lvl="1" indent="0">
              <a:buNone/>
            </a:pPr>
            <a:endParaRPr lang="en-US" sz="2000" dirty="0" smtClean="0">
              <a:latin typeface="Franklin Gothic Book" panose="020B0503020102020204" pitchFamily="34" charset="0"/>
            </a:endParaRPr>
          </a:p>
          <a:p>
            <a:pPr lvl="1">
              <a:tabLst>
                <a:tab pos="914400" algn="l"/>
              </a:tabLst>
            </a:pPr>
            <a:endParaRPr lang="en-US" sz="2000" dirty="0">
              <a:latin typeface="Franklin Gothic Book" panose="020B0503020102020204" pitchFamily="34" charset="0"/>
            </a:endParaRPr>
          </a:p>
          <a:p>
            <a:pPr marL="0" indent="0">
              <a:buNone/>
            </a:pPr>
            <a:endParaRPr lang="en-US" dirty="0"/>
          </a:p>
        </p:txBody>
      </p:sp>
    </p:spTree>
    <p:extLst>
      <p:ext uri="{BB962C8B-B14F-4D97-AF65-F5344CB8AC3E}">
        <p14:creationId xmlns:p14="http://schemas.microsoft.com/office/powerpoint/2010/main" val="27384732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99392"/>
            <a:ext cx="8229600" cy="1143000"/>
          </a:xfrm>
        </p:spPr>
        <p:txBody>
          <a:bodyPr/>
          <a:lstStyle/>
          <a:p>
            <a:pPr algn="l"/>
            <a:r>
              <a:rPr lang="en-US" sz="3600" b="1" dirty="0" smtClean="0">
                <a:solidFill>
                  <a:srgbClr val="800000"/>
                </a:solidFill>
                <a:latin typeface="Franklin Gothic Book" panose="020B0503020102020204" pitchFamily="34" charset="0"/>
              </a:rPr>
              <a:t>Key Opportunities</a:t>
            </a:r>
            <a:endParaRPr lang="en-US" sz="3600" dirty="0">
              <a:latin typeface="Franklin Gothic Book" panose="020B0503020102020204" pitchFamily="34" charset="0"/>
            </a:endParaRPr>
          </a:p>
        </p:txBody>
      </p:sp>
      <p:sp>
        <p:nvSpPr>
          <p:cNvPr id="3" name="Content Placeholder 2"/>
          <p:cNvSpPr>
            <a:spLocks noGrp="1"/>
          </p:cNvSpPr>
          <p:nvPr>
            <p:ph idx="1"/>
          </p:nvPr>
        </p:nvSpPr>
        <p:spPr>
          <a:xfrm>
            <a:off x="457200" y="1207823"/>
            <a:ext cx="8507288" cy="4525433"/>
          </a:xfrm>
        </p:spPr>
        <p:txBody>
          <a:bodyPr/>
          <a:lstStyle/>
          <a:p>
            <a:pPr marL="514350" indent="-514350">
              <a:spcAft>
                <a:spcPts val="600"/>
              </a:spcAft>
              <a:buFont typeface="+mj-lt"/>
              <a:buAutoNum type="arabicPeriod" startAt="5"/>
            </a:pPr>
            <a:r>
              <a:rPr lang="en-US" sz="2800" b="1" dirty="0" smtClean="0">
                <a:latin typeface="Franklin Gothic Book" panose="020B0503020102020204" pitchFamily="34" charset="0"/>
              </a:rPr>
              <a:t>Climate change impacts</a:t>
            </a:r>
            <a:r>
              <a:rPr lang="en-US" sz="2800" dirty="0" smtClean="0">
                <a:latin typeface="Franklin Gothic Book" panose="020B0503020102020204" pitchFamily="34" charset="0"/>
              </a:rPr>
              <a:t> and extreme weather events trigger the need for ecological resiliency</a:t>
            </a:r>
          </a:p>
          <a:p>
            <a:pPr marL="514350" indent="-514350">
              <a:spcAft>
                <a:spcPts val="600"/>
              </a:spcAft>
              <a:buFont typeface="+mj-lt"/>
              <a:buAutoNum type="arabicPeriod" startAt="5"/>
            </a:pPr>
            <a:r>
              <a:rPr lang="en-US" sz="2800" b="1" dirty="0" smtClean="0">
                <a:latin typeface="Franklin Gothic Book" panose="020B0503020102020204" pitchFamily="34" charset="0"/>
              </a:rPr>
              <a:t>Accountability </a:t>
            </a:r>
            <a:r>
              <a:rPr lang="en-US" sz="2800" dirty="0" smtClean="0">
                <a:latin typeface="Franklin Gothic Book" panose="020B0503020102020204" pitchFamily="34" charset="0"/>
              </a:rPr>
              <a:t>with respect to best use of public lands, looking after public interests, and costs to public taxpayers</a:t>
            </a:r>
          </a:p>
          <a:p>
            <a:pPr marL="514350" indent="-514350">
              <a:spcAft>
                <a:spcPts val="600"/>
              </a:spcAft>
              <a:buFont typeface="+mj-lt"/>
              <a:buAutoNum type="arabicPeriod" startAt="5"/>
            </a:pPr>
            <a:r>
              <a:rPr lang="en-US" sz="2800" b="1" dirty="0" err="1" smtClean="0">
                <a:latin typeface="Franklin Gothic Book" panose="020B0503020102020204" pitchFamily="34" charset="0"/>
              </a:rPr>
              <a:t>Liveability</a:t>
            </a:r>
            <a:r>
              <a:rPr lang="en-US" sz="2800" b="1" dirty="0" smtClean="0">
                <a:latin typeface="Franklin Gothic Book" panose="020B0503020102020204" pitchFamily="34" charset="0"/>
              </a:rPr>
              <a:t> and sustainability</a:t>
            </a:r>
            <a:r>
              <a:rPr lang="en-US" sz="2800" dirty="0" smtClean="0">
                <a:latin typeface="Franklin Gothic Book" panose="020B0503020102020204" pitchFamily="34" charset="0"/>
              </a:rPr>
              <a:t> concepts still relevant and alive in planning and consultation processes</a:t>
            </a:r>
          </a:p>
          <a:p>
            <a:pPr marL="514350" indent="-514350">
              <a:spcAft>
                <a:spcPts val="600"/>
              </a:spcAft>
              <a:buFont typeface="+mj-lt"/>
              <a:buAutoNum type="arabicPeriod" startAt="5"/>
            </a:pPr>
            <a:r>
              <a:rPr lang="en-US" sz="2800" b="1" dirty="0" smtClean="0">
                <a:latin typeface="Franklin Gothic Book" panose="020B0503020102020204" pitchFamily="34" charset="0"/>
              </a:rPr>
              <a:t>Awareness and Pride </a:t>
            </a:r>
            <a:r>
              <a:rPr lang="en-US" sz="2800" dirty="0" smtClean="0">
                <a:latin typeface="Franklin Gothic Book" panose="020B0503020102020204" pitchFamily="34" charset="0"/>
              </a:rPr>
              <a:t>by community stakeholders in importance of having a great place to live, work, and play.</a:t>
            </a:r>
          </a:p>
          <a:p>
            <a:pPr marL="514350" indent="-514350">
              <a:spcAft>
                <a:spcPts val="600"/>
              </a:spcAft>
              <a:buFont typeface="+mj-lt"/>
              <a:buAutoNum type="arabicPeriod" startAt="5"/>
            </a:pPr>
            <a:endParaRPr lang="en-US" sz="2800" dirty="0" smtClean="0">
              <a:latin typeface="Franklin Gothic Book" panose="020B0503020102020204" pitchFamily="34" charset="0"/>
            </a:endParaRPr>
          </a:p>
          <a:p>
            <a:pPr marL="514350" indent="-514350">
              <a:spcAft>
                <a:spcPts val="600"/>
              </a:spcAft>
              <a:buFont typeface="+mj-lt"/>
              <a:buAutoNum type="arabicPeriod" startAt="5"/>
            </a:pPr>
            <a:endParaRPr lang="en-US" sz="2800" dirty="0" smtClean="0">
              <a:latin typeface="Franklin Gothic Book" panose="020B0503020102020204" pitchFamily="34" charset="0"/>
            </a:endParaRPr>
          </a:p>
          <a:p>
            <a:pPr marL="514350" indent="-514350">
              <a:buFont typeface="+mj-lt"/>
              <a:buAutoNum type="arabicPeriod" startAt="5"/>
            </a:pPr>
            <a:endParaRPr lang="en-US" sz="2800" b="1" dirty="0" smtClean="0">
              <a:latin typeface="Franklin Gothic Book" panose="020B0503020102020204" pitchFamily="34" charset="0"/>
            </a:endParaRPr>
          </a:p>
          <a:p>
            <a:pPr marL="514350" indent="-514350">
              <a:buFont typeface="+mj-lt"/>
              <a:buAutoNum type="arabicPeriod" startAt="5"/>
            </a:pPr>
            <a:endParaRPr lang="en-US" sz="2800" b="1" dirty="0" smtClean="0">
              <a:latin typeface="Franklin Gothic Book" panose="020B0503020102020204" pitchFamily="34" charset="0"/>
            </a:endParaRPr>
          </a:p>
          <a:p>
            <a:pPr marL="514350" indent="-514350">
              <a:buFont typeface="+mj-lt"/>
              <a:buAutoNum type="arabicPeriod" startAt="5"/>
            </a:pPr>
            <a:endParaRPr lang="en-US" sz="1800" dirty="0" smtClean="0">
              <a:latin typeface="Franklin Gothic Book" panose="020B0503020102020204" pitchFamily="34" charset="0"/>
            </a:endParaRPr>
          </a:p>
          <a:p>
            <a:pPr marL="457200" lvl="1" indent="0">
              <a:buNone/>
            </a:pPr>
            <a:endParaRPr lang="en-US" sz="2000" dirty="0" smtClean="0">
              <a:latin typeface="Franklin Gothic Book" panose="020B0503020102020204" pitchFamily="34" charset="0"/>
            </a:endParaRPr>
          </a:p>
          <a:p>
            <a:pPr lvl="1">
              <a:tabLst>
                <a:tab pos="914400" algn="l"/>
              </a:tabLst>
            </a:pPr>
            <a:endParaRPr lang="en-US" sz="2000" dirty="0">
              <a:latin typeface="Franklin Gothic Book" panose="020B0503020102020204" pitchFamily="34" charset="0"/>
            </a:endParaRPr>
          </a:p>
          <a:p>
            <a:pPr marL="0" indent="0">
              <a:buNone/>
            </a:pPr>
            <a:endParaRPr lang="en-US" dirty="0"/>
          </a:p>
        </p:txBody>
      </p:sp>
    </p:spTree>
    <p:extLst>
      <p:ext uri="{BB962C8B-B14F-4D97-AF65-F5344CB8AC3E}">
        <p14:creationId xmlns:p14="http://schemas.microsoft.com/office/powerpoint/2010/main" val="2905567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99392"/>
            <a:ext cx="8229600" cy="1143000"/>
          </a:xfrm>
        </p:spPr>
        <p:txBody>
          <a:bodyPr/>
          <a:lstStyle/>
          <a:p>
            <a:pPr algn="l"/>
            <a:r>
              <a:rPr lang="en-US" sz="3600" b="1" dirty="0" smtClean="0">
                <a:solidFill>
                  <a:srgbClr val="800000"/>
                </a:solidFill>
                <a:latin typeface="Franklin Gothic Book" panose="020B0503020102020204" pitchFamily="34" charset="0"/>
              </a:rPr>
              <a:t>Key Opportunities</a:t>
            </a:r>
            <a:endParaRPr lang="en-US" sz="3600" dirty="0">
              <a:latin typeface="Franklin Gothic Book" panose="020B0503020102020204" pitchFamily="34" charset="0"/>
            </a:endParaRPr>
          </a:p>
        </p:txBody>
      </p:sp>
      <p:sp>
        <p:nvSpPr>
          <p:cNvPr id="3" name="Content Placeholder 2"/>
          <p:cNvSpPr>
            <a:spLocks noGrp="1"/>
          </p:cNvSpPr>
          <p:nvPr>
            <p:ph idx="1"/>
          </p:nvPr>
        </p:nvSpPr>
        <p:spPr>
          <a:xfrm>
            <a:off x="457200" y="1207823"/>
            <a:ext cx="8507288" cy="4525433"/>
          </a:xfrm>
        </p:spPr>
        <p:txBody>
          <a:bodyPr/>
          <a:lstStyle/>
          <a:p>
            <a:pPr marL="514350" indent="-514350">
              <a:spcAft>
                <a:spcPts val="600"/>
              </a:spcAft>
              <a:buFont typeface="+mj-lt"/>
              <a:buAutoNum type="arabicPeriod" startAt="9"/>
            </a:pPr>
            <a:r>
              <a:rPr lang="en-US" sz="2800" b="1" dirty="0" smtClean="0">
                <a:latin typeface="Franklin Gothic Book" panose="020B0503020102020204" pitchFamily="34" charset="0"/>
              </a:rPr>
              <a:t>Ongoing research and collaboration </a:t>
            </a:r>
            <a:r>
              <a:rPr lang="en-US" sz="2800" dirty="0" smtClean="0">
                <a:latin typeface="Franklin Gothic Book" panose="020B0503020102020204" pitchFamily="34" charset="0"/>
              </a:rPr>
              <a:t>with various organizations including Metro Vancouver, UBC, BCIT, and SFU helping reinforce the value of green infrastructure, measuring its services, and helping with education and outreach </a:t>
            </a:r>
          </a:p>
          <a:p>
            <a:pPr marL="514350" indent="-514350">
              <a:spcAft>
                <a:spcPts val="600"/>
              </a:spcAft>
              <a:buFont typeface="+mj-lt"/>
              <a:buAutoNum type="arabicPeriod" startAt="9"/>
            </a:pPr>
            <a:r>
              <a:rPr lang="en-US" sz="2800" b="1" dirty="0" smtClean="0">
                <a:latin typeface="Franklin Gothic Book" panose="020B0503020102020204" pitchFamily="34" charset="0"/>
              </a:rPr>
              <a:t> Smart, cost effective, and functional </a:t>
            </a:r>
            <a:r>
              <a:rPr lang="en-US" sz="2800" dirty="0" smtClean="0">
                <a:latin typeface="Franklin Gothic Book" panose="020B0503020102020204" pitchFamily="34" charset="0"/>
              </a:rPr>
              <a:t>lessons learned from other communities/experts.</a:t>
            </a:r>
          </a:p>
          <a:p>
            <a:pPr marL="514350" indent="-514350">
              <a:spcAft>
                <a:spcPts val="600"/>
              </a:spcAft>
              <a:buFont typeface="+mj-lt"/>
              <a:buAutoNum type="arabicPeriod" startAt="9"/>
            </a:pPr>
            <a:endParaRPr lang="en-US" sz="2800" dirty="0" smtClean="0">
              <a:latin typeface="Franklin Gothic Book" panose="020B0503020102020204" pitchFamily="34" charset="0"/>
            </a:endParaRPr>
          </a:p>
          <a:p>
            <a:pPr marL="514350" indent="-514350">
              <a:spcAft>
                <a:spcPts val="600"/>
              </a:spcAft>
              <a:buFont typeface="+mj-lt"/>
              <a:buAutoNum type="arabicPeriod" startAt="9"/>
            </a:pPr>
            <a:endParaRPr lang="en-US" sz="2800" dirty="0" smtClean="0">
              <a:latin typeface="Franklin Gothic Book" panose="020B0503020102020204" pitchFamily="34" charset="0"/>
            </a:endParaRPr>
          </a:p>
          <a:p>
            <a:pPr marL="514350" indent="-514350">
              <a:buFont typeface="+mj-lt"/>
              <a:buAutoNum type="arabicPeriod" startAt="9"/>
            </a:pPr>
            <a:endParaRPr lang="en-US" sz="2800" b="1" dirty="0" smtClean="0">
              <a:latin typeface="Franklin Gothic Book" panose="020B0503020102020204" pitchFamily="34" charset="0"/>
            </a:endParaRPr>
          </a:p>
          <a:p>
            <a:pPr marL="514350" indent="-514350">
              <a:buFont typeface="+mj-lt"/>
              <a:buAutoNum type="arabicPeriod" startAt="9"/>
            </a:pPr>
            <a:endParaRPr lang="en-US" sz="2800" b="1" dirty="0" smtClean="0">
              <a:latin typeface="Franklin Gothic Book" panose="020B0503020102020204" pitchFamily="34" charset="0"/>
            </a:endParaRPr>
          </a:p>
          <a:p>
            <a:pPr marL="514350" indent="-514350">
              <a:buFont typeface="+mj-lt"/>
              <a:buAutoNum type="arabicPeriod" startAt="9"/>
            </a:pPr>
            <a:endParaRPr lang="en-US" sz="1800" dirty="0" smtClean="0">
              <a:latin typeface="Franklin Gothic Book" panose="020B0503020102020204" pitchFamily="34" charset="0"/>
            </a:endParaRPr>
          </a:p>
          <a:p>
            <a:pPr marL="457200" lvl="1" indent="0">
              <a:buNone/>
            </a:pPr>
            <a:endParaRPr lang="en-US" sz="2000" dirty="0" smtClean="0">
              <a:latin typeface="Franklin Gothic Book" panose="020B0503020102020204" pitchFamily="34" charset="0"/>
            </a:endParaRPr>
          </a:p>
          <a:p>
            <a:pPr lvl="1">
              <a:tabLst>
                <a:tab pos="914400" algn="l"/>
              </a:tabLst>
            </a:pPr>
            <a:endParaRPr lang="en-US" sz="2000" dirty="0">
              <a:latin typeface="Franklin Gothic Book" panose="020B0503020102020204" pitchFamily="34" charset="0"/>
            </a:endParaRPr>
          </a:p>
          <a:p>
            <a:pPr marL="0" indent="0">
              <a:buNone/>
            </a:pPr>
            <a:endParaRPr lang="en-US" dirty="0"/>
          </a:p>
        </p:txBody>
      </p:sp>
    </p:spTree>
    <p:extLst>
      <p:ext uri="{BB962C8B-B14F-4D97-AF65-F5344CB8AC3E}">
        <p14:creationId xmlns:p14="http://schemas.microsoft.com/office/powerpoint/2010/main" val="1162680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66924" y="260648"/>
            <a:ext cx="8458200" cy="1143000"/>
          </a:xfrm>
        </p:spPr>
        <p:txBody>
          <a:bodyPr/>
          <a:lstStyle/>
          <a:p>
            <a:pPr algn="l"/>
            <a:r>
              <a:rPr lang="en-US" sz="3600" b="1" dirty="0" smtClean="0">
                <a:solidFill>
                  <a:srgbClr val="800000"/>
                </a:solidFill>
                <a:latin typeface="Franklin Gothic Book" panose="020B0503020102020204" pitchFamily="34" charset="0"/>
              </a:rPr>
              <a:t>Background</a:t>
            </a:r>
            <a:endParaRPr lang="en-US" sz="3600" b="1" dirty="0">
              <a:solidFill>
                <a:srgbClr val="800000"/>
              </a:solidFill>
              <a:latin typeface="Franklin Gothic Book" panose="020B0503020102020204" pitchFamily="34" charset="0"/>
            </a:endParaRPr>
          </a:p>
        </p:txBody>
      </p:sp>
      <p:sp>
        <p:nvSpPr>
          <p:cNvPr id="4" name="Text Placeholder 14"/>
          <p:cNvSpPr>
            <a:spLocks noGrp="1"/>
          </p:cNvSpPr>
          <p:nvPr>
            <p:ph idx="1"/>
          </p:nvPr>
        </p:nvSpPr>
        <p:spPr>
          <a:xfrm>
            <a:off x="467544" y="1268760"/>
            <a:ext cx="8359080" cy="3922415"/>
          </a:xfrm>
        </p:spPr>
        <p:txBody>
          <a:bodyPr/>
          <a:lstStyle/>
          <a:p>
            <a:pPr marL="457200" lvl="1" indent="0">
              <a:buNone/>
            </a:pPr>
            <a:endParaRPr lang="en-US" sz="2400" b="1" dirty="0" smtClean="0">
              <a:latin typeface="Franklin Gothic Book" panose="020B0503020102020204" pitchFamily="34" charset="0"/>
            </a:endParaRPr>
          </a:p>
          <a:p>
            <a:pPr marL="800100" lvl="1" indent="-342900">
              <a:buFont typeface="+mj-lt"/>
              <a:buAutoNum type="arabicPeriod"/>
            </a:pPr>
            <a:r>
              <a:rPr lang="en-US" sz="2400" b="1" dirty="0" smtClean="0">
                <a:latin typeface="Franklin Gothic Book" panose="020B0503020102020204" pitchFamily="34" charset="0"/>
              </a:rPr>
              <a:t>Maple Ridge – Overview of Green Infrastructure </a:t>
            </a:r>
            <a:r>
              <a:rPr lang="en-US" sz="2400" b="1" dirty="0">
                <a:latin typeface="Franklin Gothic Book" panose="020B0503020102020204" pitchFamily="34" charset="0"/>
              </a:rPr>
              <a:t>Management Strategy </a:t>
            </a:r>
            <a:r>
              <a:rPr lang="en-US" sz="2400" b="1" dirty="0" smtClean="0">
                <a:latin typeface="Franklin Gothic Book" panose="020B0503020102020204" pitchFamily="34" charset="0"/>
              </a:rPr>
              <a:t>Framework</a:t>
            </a:r>
          </a:p>
          <a:p>
            <a:pPr marL="800100" lvl="1" indent="-342900">
              <a:buFont typeface="+mj-lt"/>
              <a:buAutoNum type="arabicPeriod"/>
            </a:pPr>
            <a:endParaRPr lang="en-US" sz="2400" b="1" dirty="0" smtClean="0">
              <a:latin typeface="Franklin Gothic Book" panose="020B0503020102020204" pitchFamily="34" charset="0"/>
            </a:endParaRPr>
          </a:p>
          <a:p>
            <a:pPr marL="800100" lvl="1" indent="-342900">
              <a:buFont typeface="+mj-lt"/>
              <a:buAutoNum type="arabicPeriod"/>
            </a:pPr>
            <a:r>
              <a:rPr lang="en-US" sz="2400" b="1" dirty="0" smtClean="0">
                <a:latin typeface="Franklin Gothic Book" panose="020B0503020102020204" pitchFamily="34" charset="0"/>
              </a:rPr>
              <a:t> Ongoing Challenges/Strengths</a:t>
            </a:r>
          </a:p>
          <a:p>
            <a:pPr marL="457200" lvl="1" indent="0">
              <a:buNone/>
            </a:pPr>
            <a:endParaRPr lang="en-US" sz="2400" b="1" dirty="0" smtClean="0">
              <a:latin typeface="Franklin Gothic Book" panose="020B0503020102020204" pitchFamily="34" charset="0"/>
            </a:endParaRPr>
          </a:p>
          <a:p>
            <a:pPr marL="914400" lvl="1" indent="-457200">
              <a:buFont typeface="+mj-lt"/>
              <a:buAutoNum type="arabicPeriod" startAt="3"/>
            </a:pPr>
            <a:r>
              <a:rPr lang="en-US" sz="2400" b="1" dirty="0" smtClean="0">
                <a:latin typeface="Franklin Gothic Book" panose="020B0503020102020204" pitchFamily="34" charset="0"/>
              </a:rPr>
              <a:t>Collaboration and Partnerships</a:t>
            </a:r>
          </a:p>
          <a:p>
            <a:pPr marL="914400" lvl="1" indent="-457200">
              <a:buFont typeface="+mj-lt"/>
              <a:buAutoNum type="arabicPeriod" startAt="3"/>
            </a:pPr>
            <a:endParaRPr lang="en-US" sz="2400" b="1" dirty="0" smtClean="0">
              <a:latin typeface="Franklin Gothic Book" panose="020B0503020102020204" pitchFamily="34" charset="0"/>
            </a:endParaRPr>
          </a:p>
          <a:p>
            <a:pPr marL="914400" lvl="1" indent="-457200">
              <a:buFont typeface="+mj-lt"/>
              <a:buAutoNum type="arabicPeriod" startAt="3"/>
            </a:pPr>
            <a:r>
              <a:rPr lang="en-US" sz="2400" b="1" dirty="0" smtClean="0">
                <a:latin typeface="Franklin Gothic Book" panose="020B0503020102020204" pitchFamily="34" charset="0"/>
              </a:rPr>
              <a:t>Next Steps</a:t>
            </a:r>
          </a:p>
          <a:p>
            <a:pPr marL="457200" lvl="1" indent="0">
              <a:buNone/>
            </a:pPr>
            <a:endParaRPr lang="en-US" sz="2400" b="1" dirty="0" smtClean="0">
              <a:latin typeface="Franklin Gothic Book" panose="020B0503020102020204" pitchFamily="34" charset="0"/>
            </a:endParaRPr>
          </a:p>
          <a:p>
            <a:pPr marL="457200" lvl="1" indent="0">
              <a:buNone/>
            </a:pPr>
            <a:r>
              <a:rPr lang="en-US" sz="2400" b="1" dirty="0" smtClean="0">
                <a:latin typeface="Franklin Gothic Book" panose="020B0503020102020204" pitchFamily="34" charset="0"/>
              </a:rPr>
              <a:t> </a:t>
            </a:r>
          </a:p>
          <a:p>
            <a:pPr marL="0" indent="0">
              <a:buNone/>
            </a:pPr>
            <a:endParaRPr lang="en-US" sz="2000" dirty="0" smtClean="0"/>
          </a:p>
          <a:p>
            <a:pPr>
              <a:buFont typeface="Arial" pitchFamily="34" charset="0"/>
              <a:buChar char="•"/>
            </a:pPr>
            <a:endParaRPr lang="en-US" sz="1800" dirty="0"/>
          </a:p>
        </p:txBody>
      </p:sp>
    </p:spTree>
    <p:extLst>
      <p:ext uri="{BB962C8B-B14F-4D97-AF65-F5344CB8AC3E}">
        <p14:creationId xmlns:p14="http://schemas.microsoft.com/office/powerpoint/2010/main" val="29444037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260648"/>
            <a:ext cx="6768752" cy="954107"/>
          </a:xfrm>
          <a:prstGeom prst="rect">
            <a:avLst/>
          </a:prstGeom>
          <a:noFill/>
        </p:spPr>
        <p:txBody>
          <a:bodyPr wrap="square" rtlCol="0">
            <a:spAutoFit/>
          </a:bodyPr>
          <a:lstStyle/>
          <a:p>
            <a:pPr marL="342900" indent="-342900">
              <a:buFont typeface="Arial" panose="020B0604020202020204" pitchFamily="34" charset="0"/>
              <a:buChar char="•"/>
            </a:pPr>
            <a:r>
              <a:rPr lang="en-US" sz="2800" b="1" dirty="0" smtClean="0">
                <a:latin typeface="Franklin Gothic Book" panose="020B0503020102020204" pitchFamily="34" charset="0"/>
              </a:rPr>
              <a:t>Step 4.   Identify Natural Asset &amp; Green Infrastructure Management Strategies </a:t>
            </a:r>
            <a:endParaRPr lang="en-US" sz="2800" dirty="0"/>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815"/>
          <a:stretch/>
        </p:blipFill>
        <p:spPr bwMode="auto">
          <a:xfrm>
            <a:off x="7380312" y="116632"/>
            <a:ext cx="1728192" cy="6718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a:spLocks noGrp="1"/>
          </p:cNvSpPr>
          <p:nvPr>
            <p:ph idx="1"/>
          </p:nvPr>
        </p:nvSpPr>
        <p:spPr>
          <a:xfrm>
            <a:off x="323528" y="1772816"/>
            <a:ext cx="6552728" cy="3805353"/>
          </a:xfrm>
        </p:spPr>
        <p:txBody>
          <a:bodyPr/>
          <a:lstStyle/>
          <a:p>
            <a:pPr marL="514350" indent="-514350">
              <a:spcAft>
                <a:spcPts val="600"/>
              </a:spcAft>
              <a:buFont typeface="+mj-lt"/>
              <a:buAutoNum type="arabicPeriod"/>
            </a:pPr>
            <a:r>
              <a:rPr lang="en-US" sz="1800" b="1" dirty="0" smtClean="0">
                <a:latin typeface="Franklin Gothic Book" panose="020B0503020102020204" pitchFamily="34" charset="0"/>
              </a:rPr>
              <a:t>Inter-Dept. Cooperation </a:t>
            </a:r>
            <a:r>
              <a:rPr lang="en-US" sz="1800" dirty="0" smtClean="0">
                <a:latin typeface="Franklin Gothic Book" panose="020B0503020102020204" pitchFamily="34" charset="0"/>
              </a:rPr>
              <a:t>to help determine appropriate plans, design standard</a:t>
            </a:r>
            <a:r>
              <a:rPr lang="en-US" sz="1800" b="1" dirty="0" smtClean="0">
                <a:latin typeface="Franklin Gothic Book" panose="020B0503020102020204" pitchFamily="34" charset="0"/>
              </a:rPr>
              <a:t>s </a:t>
            </a:r>
            <a:r>
              <a:rPr lang="en-US" sz="1800" dirty="0" smtClean="0">
                <a:latin typeface="Franklin Gothic Book" panose="020B0503020102020204" pitchFamily="34" charset="0"/>
              </a:rPr>
              <a:t>/ guidelines, and integration of ideas</a:t>
            </a:r>
          </a:p>
          <a:p>
            <a:pPr marL="514350" indent="-514350">
              <a:spcAft>
                <a:spcPts val="600"/>
              </a:spcAft>
              <a:buFont typeface="+mj-lt"/>
              <a:buAutoNum type="arabicPeriod"/>
            </a:pPr>
            <a:r>
              <a:rPr lang="en-US" sz="1800" b="1" dirty="0" smtClean="0">
                <a:latin typeface="Franklin Gothic Book" panose="020B0503020102020204" pitchFamily="34" charset="0"/>
              </a:rPr>
              <a:t>Ongoing Lessons/Research: </a:t>
            </a:r>
            <a:r>
              <a:rPr lang="en-US" sz="1800" dirty="0" smtClean="0">
                <a:latin typeface="Franklin Gothic Book" panose="020B0503020102020204" pitchFamily="34" charset="0"/>
              </a:rPr>
              <a:t>Learning from others</a:t>
            </a:r>
          </a:p>
          <a:p>
            <a:pPr marL="514350" indent="-514350">
              <a:spcAft>
                <a:spcPts val="600"/>
              </a:spcAft>
              <a:buFont typeface="+mj-lt"/>
              <a:buAutoNum type="arabicPeriod"/>
            </a:pPr>
            <a:r>
              <a:rPr lang="en-US" sz="1800" b="1" dirty="0" smtClean="0">
                <a:latin typeface="Franklin Gothic Book" panose="020B0503020102020204" pitchFamily="34" charset="0"/>
              </a:rPr>
              <a:t>Funding Framework  </a:t>
            </a:r>
            <a:r>
              <a:rPr lang="en-US" sz="1800" dirty="0" smtClean="0">
                <a:latin typeface="Franklin Gothic Book" panose="020B0503020102020204" pitchFamily="34" charset="0"/>
              </a:rPr>
              <a:t>moving towards municipal business planning &amp; annual budgets for GI rather than using a piecemeal LAS approach</a:t>
            </a:r>
          </a:p>
          <a:p>
            <a:pPr marL="514350" indent="-514350">
              <a:spcAft>
                <a:spcPts val="600"/>
              </a:spcAft>
              <a:buFont typeface="+mj-lt"/>
              <a:buAutoNum type="arabicPeriod"/>
            </a:pPr>
            <a:r>
              <a:rPr lang="en-US" sz="1800" b="1" dirty="0" smtClean="0">
                <a:latin typeface="Franklin Gothic Book" panose="020B0503020102020204" pitchFamily="34" charset="0"/>
              </a:rPr>
              <a:t>Education &amp; Outreach – </a:t>
            </a:r>
            <a:r>
              <a:rPr lang="en-US" sz="1800" dirty="0" smtClean="0">
                <a:latin typeface="Franklin Gothic Book" panose="020B0503020102020204" pitchFamily="34" charset="0"/>
              </a:rPr>
              <a:t>Enviro. Advisory Committee, Metro Vancouver, BCIT/UBC communications initiatives</a:t>
            </a:r>
          </a:p>
          <a:p>
            <a:pPr marL="514350" indent="-514350">
              <a:spcAft>
                <a:spcPts val="600"/>
              </a:spcAft>
              <a:buFont typeface="+mj-lt"/>
              <a:buAutoNum type="arabicPeriod"/>
            </a:pPr>
            <a:r>
              <a:rPr lang="en-US" sz="1800" b="1" dirty="0" smtClean="0">
                <a:latin typeface="Franklin Gothic Book" panose="020B0503020102020204" pitchFamily="34" charset="0"/>
              </a:rPr>
              <a:t>Partnerships &amp; Collaboration </a:t>
            </a:r>
            <a:r>
              <a:rPr lang="en-US" sz="1800" dirty="0" smtClean="0">
                <a:latin typeface="Franklin Gothic Book" panose="020B0503020102020204" pitchFamily="34" charset="0"/>
              </a:rPr>
              <a:t>with appropriate stakeholders is required for holistic natural asset and green infrastructure</a:t>
            </a:r>
          </a:p>
          <a:p>
            <a:pPr marL="514350" indent="-514350">
              <a:buFont typeface="+mj-lt"/>
              <a:buAutoNum type="arabicPeriod"/>
            </a:pPr>
            <a:endParaRPr lang="en-US" sz="2800" b="1" dirty="0" smtClean="0">
              <a:latin typeface="Franklin Gothic Book" panose="020B0503020102020204" pitchFamily="34" charset="0"/>
            </a:endParaRPr>
          </a:p>
          <a:p>
            <a:pPr marL="514350" indent="-514350">
              <a:buFont typeface="+mj-lt"/>
              <a:buAutoNum type="arabicPeriod"/>
            </a:pPr>
            <a:endParaRPr lang="en-US" sz="2800" b="1" dirty="0" smtClean="0">
              <a:latin typeface="Franklin Gothic Book" panose="020B0503020102020204" pitchFamily="34" charset="0"/>
            </a:endParaRPr>
          </a:p>
          <a:p>
            <a:pPr marL="514350" indent="-514350">
              <a:buFont typeface="+mj-lt"/>
              <a:buAutoNum type="arabicPeriod"/>
            </a:pPr>
            <a:endParaRPr lang="en-US" sz="1800" dirty="0" smtClean="0">
              <a:latin typeface="Franklin Gothic Book" panose="020B0503020102020204" pitchFamily="34" charset="0"/>
            </a:endParaRPr>
          </a:p>
          <a:p>
            <a:pPr marL="457200" lvl="1" indent="0">
              <a:buNone/>
            </a:pPr>
            <a:endParaRPr lang="en-US" sz="2000" dirty="0" smtClean="0">
              <a:latin typeface="Franklin Gothic Book" panose="020B0503020102020204" pitchFamily="34" charset="0"/>
            </a:endParaRPr>
          </a:p>
          <a:p>
            <a:pPr lvl="1">
              <a:tabLst>
                <a:tab pos="914400" algn="l"/>
              </a:tabLst>
            </a:pPr>
            <a:endParaRPr lang="en-US" sz="2000" dirty="0">
              <a:latin typeface="Franklin Gothic Book" panose="020B0503020102020204" pitchFamily="34" charset="0"/>
            </a:endParaRPr>
          </a:p>
          <a:p>
            <a:pPr marL="0" indent="0">
              <a:buNone/>
            </a:pPr>
            <a:endParaRPr lang="en-US" dirty="0"/>
          </a:p>
        </p:txBody>
      </p:sp>
    </p:spTree>
    <p:extLst>
      <p:ext uri="{BB962C8B-B14F-4D97-AF65-F5344CB8AC3E}">
        <p14:creationId xmlns:p14="http://schemas.microsoft.com/office/powerpoint/2010/main" val="42423371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88463" y="1563079"/>
            <a:ext cx="3692770" cy="1873250"/>
          </a:xfrm>
        </p:spPr>
        <p:txBody>
          <a:bodyPr>
            <a:noAutofit/>
          </a:bodyPr>
          <a:lstStyle/>
          <a:p>
            <a:r>
              <a:rPr lang="en-US" sz="3200" dirty="0">
                <a:solidFill>
                  <a:srgbClr val="FFFFFF"/>
                </a:solidFill>
              </a:rPr>
              <a:t>P</a:t>
            </a:r>
            <a:r>
              <a:rPr lang="en-US" sz="3200" dirty="0" smtClean="0">
                <a:solidFill>
                  <a:srgbClr val="FFFFFF"/>
                </a:solidFill>
              </a:rPr>
              <a:t>rovisions</a:t>
            </a:r>
          </a:p>
          <a:p>
            <a:r>
              <a:rPr lang="en-US" sz="3200" dirty="0" smtClean="0">
                <a:solidFill>
                  <a:srgbClr val="FFFFFF"/>
                </a:solidFill>
              </a:rPr>
              <a:t>Regulating services</a:t>
            </a:r>
            <a:endParaRPr lang="en-US" sz="3200" dirty="0">
              <a:solidFill>
                <a:srgbClr val="FFFFFF"/>
              </a:solidFill>
            </a:endParaRPr>
          </a:p>
          <a:p>
            <a:r>
              <a:rPr lang="en-US" sz="3200" dirty="0" smtClean="0">
                <a:solidFill>
                  <a:srgbClr val="FFFFFF"/>
                </a:solidFill>
              </a:rPr>
              <a:t>Habitat</a:t>
            </a:r>
          </a:p>
        </p:txBody>
      </p:sp>
      <p:sp>
        <p:nvSpPr>
          <p:cNvPr id="4" name="Content Placeholder 2"/>
          <p:cNvSpPr txBox="1">
            <a:spLocks/>
          </p:cNvSpPr>
          <p:nvPr/>
        </p:nvSpPr>
        <p:spPr>
          <a:xfrm>
            <a:off x="4379376" y="1524003"/>
            <a:ext cx="3322918" cy="154754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smtClean="0"/>
              <a:t>Cultural</a:t>
            </a:r>
          </a:p>
          <a:p>
            <a:r>
              <a:rPr lang="en-US" sz="3200" dirty="0" smtClean="0"/>
              <a:t>Aesthetic values </a:t>
            </a:r>
            <a:endParaRPr lang="en-US" sz="3200" dirty="0"/>
          </a:p>
        </p:txBody>
      </p:sp>
      <p:pic>
        <p:nvPicPr>
          <p:cNvPr id="25" name="Picture 24" descr="Flickr-jormungund--barred-ow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539" y="-300557"/>
            <a:ext cx="9163539" cy="7158558"/>
          </a:xfrm>
          <a:prstGeom prst="rect">
            <a:avLst/>
          </a:prstGeom>
        </p:spPr>
      </p:pic>
      <p:pic>
        <p:nvPicPr>
          <p:cNvPr id="6" name="Picture 5" descr="green-bar.png"/>
          <p:cNvPicPr>
            <a:picLocks noChangeAspect="1"/>
          </p:cNvPicPr>
          <p:nvPr/>
        </p:nvPicPr>
        <p:blipFill rotWithShape="1">
          <a:blip r:embed="rId4">
            <a:extLst>
              <a:ext uri="{28A0092B-C50C-407E-A947-70E740481C1C}">
                <a14:useLocalDpi xmlns:a14="http://schemas.microsoft.com/office/drawing/2010/main" val="0"/>
              </a:ext>
            </a:extLst>
          </a:blip>
          <a:srcRect l="18398" t="2328"/>
          <a:stretch/>
        </p:blipFill>
        <p:spPr>
          <a:xfrm flipV="1">
            <a:off x="-19540" y="5403721"/>
            <a:ext cx="7537940" cy="1454278"/>
          </a:xfrm>
          <a:prstGeom prst="rect">
            <a:avLst/>
          </a:prstGeom>
        </p:spPr>
      </p:pic>
      <p:pic>
        <p:nvPicPr>
          <p:cNvPr id="5" name="Picture 4" descr="blue-bar.png"/>
          <p:cNvPicPr>
            <a:picLocks noChangeAspect="1"/>
          </p:cNvPicPr>
          <p:nvPr/>
        </p:nvPicPr>
        <p:blipFill rotWithShape="1">
          <a:blip r:embed="rId5">
            <a:extLst>
              <a:ext uri="{28A0092B-C50C-407E-A947-70E740481C1C}">
                <a14:useLocalDpi xmlns:a14="http://schemas.microsoft.com/office/drawing/2010/main" val="0"/>
              </a:ext>
            </a:extLst>
          </a:blip>
          <a:srcRect l="868" t="4053"/>
          <a:stretch/>
        </p:blipFill>
        <p:spPr>
          <a:xfrm flipV="1">
            <a:off x="-1" y="5655265"/>
            <a:ext cx="8026401" cy="1202734"/>
          </a:xfrm>
          <a:prstGeom prst="rect">
            <a:avLst/>
          </a:prstGeom>
        </p:spPr>
      </p:pic>
      <p:sp>
        <p:nvSpPr>
          <p:cNvPr id="2" name="Title 1"/>
          <p:cNvSpPr>
            <a:spLocks noGrp="1"/>
          </p:cNvSpPr>
          <p:nvPr>
            <p:ph type="title" idx="4294967295"/>
          </p:nvPr>
        </p:nvSpPr>
        <p:spPr>
          <a:xfrm>
            <a:off x="-19539" y="5604468"/>
            <a:ext cx="7721833" cy="1143001"/>
          </a:xfrm>
        </p:spPr>
        <p:txBody>
          <a:bodyPr>
            <a:normAutofit/>
          </a:bodyPr>
          <a:lstStyle/>
          <a:p>
            <a:r>
              <a:rPr lang="en-US" sz="5400" dirty="0" smtClean="0">
                <a:solidFill>
                  <a:schemeClr val="bg1"/>
                </a:solidFill>
                <a:latin typeface="Cambria"/>
                <a:cs typeface="Cambria"/>
              </a:rPr>
              <a:t>Thank You</a:t>
            </a:r>
            <a:endParaRPr lang="en-US" sz="5400" dirty="0">
              <a:solidFill>
                <a:schemeClr val="bg1"/>
              </a:solidFill>
              <a:latin typeface="Cambria"/>
              <a:cs typeface="Cambria"/>
            </a:endParaRPr>
          </a:p>
        </p:txBody>
      </p:sp>
    </p:spTree>
    <p:extLst>
      <p:ext uri="{BB962C8B-B14F-4D97-AF65-F5344CB8AC3E}">
        <p14:creationId xmlns:p14="http://schemas.microsoft.com/office/powerpoint/2010/main" val="33755803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71719"/>
            <a:ext cx="8712968" cy="4525433"/>
          </a:xfrm>
        </p:spPr>
        <p:txBody>
          <a:bodyPr/>
          <a:lstStyle/>
          <a:p>
            <a:pPr marL="0" indent="0">
              <a:spcAft>
                <a:spcPts val="1200"/>
              </a:spcAft>
              <a:buNone/>
            </a:pPr>
            <a:r>
              <a:rPr lang="en-US" b="1" dirty="0" smtClean="0">
                <a:solidFill>
                  <a:srgbClr val="A50021"/>
                </a:solidFill>
                <a:latin typeface="Franklin Gothic Book" panose="020B0503020102020204" pitchFamily="34" charset="0"/>
              </a:rPr>
              <a:t>Expanding Municipal Responsibilities            </a:t>
            </a:r>
            <a:r>
              <a:rPr lang="en-US" b="1" dirty="0">
                <a:solidFill>
                  <a:srgbClr val="A50021"/>
                </a:solidFill>
                <a:latin typeface="Franklin Gothic Book" panose="020B0503020102020204" pitchFamily="34" charset="0"/>
              </a:rPr>
              <a:t>d</a:t>
            </a:r>
            <a:r>
              <a:rPr lang="en-US" b="1" dirty="0" smtClean="0">
                <a:solidFill>
                  <a:srgbClr val="A50021"/>
                </a:solidFill>
                <a:latin typeface="Franklin Gothic Book" panose="020B0503020102020204" pitchFamily="34" charset="0"/>
              </a:rPr>
              <a:t>ealing with Green Infrastructure (G.I.)</a:t>
            </a:r>
            <a:endParaRPr lang="en-US" sz="2800" b="1" dirty="0" smtClean="0">
              <a:latin typeface="Franklin Gothic Book" panose="020B0503020102020204" pitchFamily="34" charset="0"/>
            </a:endParaRPr>
          </a:p>
          <a:p>
            <a:pPr lvl="1"/>
            <a:r>
              <a:rPr lang="en-US" sz="1800" b="1" dirty="0" smtClean="0">
                <a:latin typeface="Franklin Gothic Book" panose="020B0503020102020204" pitchFamily="34" charset="0"/>
              </a:rPr>
              <a:t>Engineering/Transportation:  </a:t>
            </a:r>
            <a:r>
              <a:rPr lang="en-US" sz="1800" dirty="0" err="1" smtClean="0">
                <a:latin typeface="Franklin Gothic Book" panose="020B0503020102020204" pitchFamily="34" charset="0"/>
              </a:rPr>
              <a:t>stormwater</a:t>
            </a:r>
            <a:r>
              <a:rPr lang="en-US" sz="1800" dirty="0" smtClean="0">
                <a:latin typeface="Franklin Gothic Book" panose="020B0503020102020204" pitchFamily="34" charset="0"/>
              </a:rPr>
              <a:t> management</a:t>
            </a:r>
            <a:r>
              <a:rPr lang="en-US" sz="1800" b="1" dirty="0" smtClean="0">
                <a:latin typeface="Franklin Gothic Book" panose="020B0503020102020204" pitchFamily="34" charset="0"/>
              </a:rPr>
              <a:t>, </a:t>
            </a:r>
            <a:r>
              <a:rPr lang="en-US" sz="1800" dirty="0" smtClean="0">
                <a:latin typeface="Franklin Gothic Book" panose="020B0503020102020204" pitchFamily="34" charset="0"/>
              </a:rPr>
              <a:t>ISMPs, road ROW landscape areas, floodplain mgmt., and detention areas</a:t>
            </a:r>
          </a:p>
          <a:p>
            <a:pPr lvl="1"/>
            <a:r>
              <a:rPr lang="en-US" sz="1800" b="1" dirty="0" smtClean="0">
                <a:latin typeface="Franklin Gothic Book" panose="020B0503020102020204" pitchFamily="34" charset="0"/>
              </a:rPr>
              <a:t>Operations  Management:   </a:t>
            </a:r>
            <a:r>
              <a:rPr lang="en-US" sz="1800" dirty="0" smtClean="0">
                <a:latin typeface="Franklin Gothic Book" panose="020B0503020102020204" pitchFamily="34" charset="0"/>
              </a:rPr>
              <a:t>drainage ditch management, detention &amp; bio-filtration ponds, raingardens, &amp; bio-swales, floodplain management </a:t>
            </a:r>
          </a:p>
          <a:p>
            <a:pPr lvl="1"/>
            <a:r>
              <a:rPr lang="en-US" sz="1800" b="1" dirty="0" smtClean="0">
                <a:latin typeface="Franklin Gothic Book" panose="020B0503020102020204" pitchFamily="34" charset="0"/>
              </a:rPr>
              <a:t>Community /Development Planning</a:t>
            </a:r>
            <a:r>
              <a:rPr lang="en-US" sz="1800" dirty="0" smtClean="0">
                <a:latin typeface="Franklin Gothic Book" panose="020B0503020102020204" pitchFamily="34" charset="0"/>
              </a:rPr>
              <a:t>:   Town Centre Plan, “smart growth on ground” Green DP guidelines, amenity areas &amp; services, arts/heritage, food security, Area Plans, Zoning Bylaw, DP Guidelines</a:t>
            </a:r>
          </a:p>
          <a:p>
            <a:pPr lvl="1"/>
            <a:r>
              <a:rPr lang="en-US" sz="1800" b="1" dirty="0">
                <a:latin typeface="Franklin Gothic Book" panose="020B0503020102020204" pitchFamily="34" charset="0"/>
              </a:rPr>
              <a:t>Environment: </a:t>
            </a:r>
            <a:r>
              <a:rPr lang="en-US" sz="1800" dirty="0" smtClean="0">
                <a:latin typeface="Franklin Gothic Book" panose="020B0503020102020204" pitchFamily="34" charset="0"/>
              </a:rPr>
              <a:t>conservation protection areas, </a:t>
            </a:r>
            <a:r>
              <a:rPr lang="en-US" sz="1800" dirty="0">
                <a:latin typeface="Franklin Gothic Book" panose="020B0503020102020204" pitchFamily="34" charset="0"/>
              </a:rPr>
              <a:t>environmental </a:t>
            </a:r>
            <a:r>
              <a:rPr lang="en-US" sz="1800" dirty="0" smtClean="0">
                <a:latin typeface="Franklin Gothic Book" panose="020B0503020102020204" pitchFamily="34" charset="0"/>
              </a:rPr>
              <a:t>DPs </a:t>
            </a:r>
            <a:r>
              <a:rPr lang="en-US" sz="1800" dirty="0">
                <a:latin typeface="Franklin Gothic Book" panose="020B0503020102020204" pitchFamily="34" charset="0"/>
              </a:rPr>
              <a:t>&amp; ecological designs </a:t>
            </a:r>
            <a:r>
              <a:rPr lang="en-US" sz="1800" dirty="0" smtClean="0">
                <a:latin typeface="Franklin Gothic Book" panose="020B0503020102020204" pitchFamily="34" charset="0"/>
              </a:rPr>
              <a:t>(LID),  on site water management</a:t>
            </a:r>
            <a:r>
              <a:rPr lang="en-US" sz="1800" dirty="0">
                <a:latin typeface="Franklin Gothic Book" panose="020B0503020102020204" pitchFamily="34" charset="0"/>
              </a:rPr>
              <a:t>, hillside management</a:t>
            </a:r>
            <a:r>
              <a:rPr lang="en-US" sz="1800" dirty="0" smtClean="0">
                <a:latin typeface="Franklin Gothic Book" panose="020B0503020102020204" pitchFamily="34" charset="0"/>
              </a:rPr>
              <a:t>, urban forest management, ecological restoration, &amp; environmental outreach programs</a:t>
            </a:r>
            <a:endParaRPr lang="en-US" sz="1800" dirty="0">
              <a:latin typeface="Franklin Gothic Book" panose="020B0503020102020204" pitchFamily="34" charset="0"/>
            </a:endParaRPr>
          </a:p>
          <a:p>
            <a:pPr lvl="1"/>
            <a:r>
              <a:rPr lang="en-US" sz="1800" b="1" dirty="0" smtClean="0">
                <a:latin typeface="Franklin Gothic Book" panose="020B0503020102020204" pitchFamily="34" charset="0"/>
              </a:rPr>
              <a:t>Recreation /Parks</a:t>
            </a:r>
            <a:r>
              <a:rPr lang="en-US" sz="1800" dirty="0" smtClean="0">
                <a:latin typeface="Franklin Gothic Book" panose="020B0503020102020204" pitchFamily="34" charset="0"/>
              </a:rPr>
              <a:t>:  active park lands, greenway corridors, open space areas, ‘communities in bloom’, street trees, trail corridors, maintenance of landscaping on public lands and urban forests</a:t>
            </a:r>
          </a:p>
          <a:p>
            <a:pPr lvl="1"/>
            <a:r>
              <a:rPr lang="en-US" sz="1800" b="1" dirty="0" smtClean="0">
                <a:latin typeface="Franklin Gothic Book" panose="020B0503020102020204" pitchFamily="34" charset="0"/>
              </a:rPr>
              <a:t>Finance</a:t>
            </a:r>
            <a:r>
              <a:rPr lang="en-US" sz="1800" dirty="0" smtClean="0">
                <a:latin typeface="Franklin Gothic Book" panose="020B0503020102020204" pitchFamily="34" charset="0"/>
              </a:rPr>
              <a:t>:   green infrastructure budgets,  securities, LAS Agreements, ongoing maintenance and life cycle replacement related costs			</a:t>
            </a:r>
            <a:endParaRPr lang="en-US" sz="2000" dirty="0" smtClean="0">
              <a:latin typeface="Franklin Gothic Book" panose="020B0503020102020204" pitchFamily="34" charset="0"/>
            </a:endParaRPr>
          </a:p>
          <a:p>
            <a:pPr lvl="1">
              <a:tabLst>
                <a:tab pos="914400" algn="l"/>
              </a:tabLst>
            </a:pPr>
            <a:endParaRPr lang="en-US" sz="2000" dirty="0">
              <a:latin typeface="Franklin Gothic Book" panose="020B0503020102020204" pitchFamily="34" charset="0"/>
            </a:endParaRPr>
          </a:p>
          <a:p>
            <a:pPr marL="0" indent="0">
              <a:buNone/>
            </a:pPr>
            <a:endParaRPr lang="en-US" dirty="0"/>
          </a:p>
        </p:txBody>
      </p:sp>
    </p:spTree>
    <p:extLst>
      <p:ext uri="{BB962C8B-B14F-4D97-AF65-F5344CB8AC3E}">
        <p14:creationId xmlns:p14="http://schemas.microsoft.com/office/powerpoint/2010/main" val="3644435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51520" y="44624"/>
            <a:ext cx="8458200" cy="1143000"/>
          </a:xfrm>
        </p:spPr>
        <p:txBody>
          <a:bodyPr/>
          <a:lstStyle/>
          <a:p>
            <a:pPr algn="l"/>
            <a:r>
              <a:rPr lang="en-US" sz="3600" b="1" dirty="0" smtClean="0">
                <a:solidFill>
                  <a:srgbClr val="800000"/>
                </a:solidFill>
                <a:latin typeface="Franklin Gothic Book" panose="020B0503020102020204" pitchFamily="34" charset="0"/>
              </a:rPr>
              <a:t>Short Term Priorities for A Green City</a:t>
            </a:r>
            <a:endParaRPr lang="en-US" sz="3600" b="1" dirty="0">
              <a:solidFill>
                <a:srgbClr val="800000"/>
              </a:solidFill>
              <a:latin typeface="Franklin Gothic Book" panose="020B0503020102020204" pitchFamily="34" charset="0"/>
            </a:endParaRPr>
          </a:p>
        </p:txBody>
      </p:sp>
      <p:sp>
        <p:nvSpPr>
          <p:cNvPr id="4" name="Text Placeholder 14"/>
          <p:cNvSpPr>
            <a:spLocks noGrp="1"/>
          </p:cNvSpPr>
          <p:nvPr>
            <p:ph idx="1"/>
          </p:nvPr>
        </p:nvSpPr>
        <p:spPr>
          <a:xfrm>
            <a:off x="467544" y="1052736"/>
            <a:ext cx="8359080" cy="3922415"/>
          </a:xfrm>
        </p:spPr>
        <p:txBody>
          <a:bodyPr/>
          <a:lstStyle/>
          <a:p>
            <a:pPr marL="800100" lvl="1" indent="-342900">
              <a:spcBef>
                <a:spcPts val="1200"/>
              </a:spcBef>
              <a:buFont typeface="+mj-lt"/>
              <a:buAutoNum type="arabicPeriod"/>
            </a:pPr>
            <a:r>
              <a:rPr lang="en-US" sz="1800" dirty="0" err="1" smtClean="0">
                <a:latin typeface="Franklin Gothic Book" panose="020B0503020102020204" pitchFamily="34" charset="0"/>
              </a:rPr>
              <a:t>Env</a:t>
            </a:r>
            <a:r>
              <a:rPr lang="en-US" sz="1800" dirty="0" smtClean="0">
                <a:latin typeface="Franklin Gothic Book" panose="020B0503020102020204" pitchFamily="34" charset="0"/>
              </a:rPr>
              <a:t>. Advisory Committee (EAC) short &amp; long term priority with		</a:t>
            </a:r>
            <a:r>
              <a:rPr lang="en-US" sz="1800" b="1" dirty="0" smtClean="0">
                <a:latin typeface="Franklin Gothic Book" panose="020B0503020102020204" pitchFamily="34" charset="0"/>
              </a:rPr>
              <a:t>Council Endorsement </a:t>
            </a:r>
            <a:r>
              <a:rPr lang="en-US" sz="1800" dirty="0" smtClean="0">
                <a:latin typeface="Franklin Gothic Book" panose="020B0503020102020204" pitchFamily="34" charset="0"/>
              </a:rPr>
              <a:t>for municipal green infrastructure study</a:t>
            </a:r>
            <a:endParaRPr lang="en-US" sz="1800" b="1" dirty="0" smtClean="0">
              <a:latin typeface="Franklin Gothic Book" panose="020B0503020102020204" pitchFamily="34" charset="0"/>
            </a:endParaRPr>
          </a:p>
          <a:p>
            <a:pPr marL="914400" lvl="1" indent="-457200">
              <a:spcBef>
                <a:spcPts val="1200"/>
              </a:spcBef>
              <a:buFont typeface="+mj-lt"/>
              <a:buAutoNum type="arabicPeriod" startAt="2"/>
            </a:pPr>
            <a:r>
              <a:rPr lang="en-US" sz="1800" b="1" dirty="0" smtClean="0">
                <a:latin typeface="Franklin Gothic Book" panose="020B0503020102020204" pitchFamily="34" charset="0"/>
              </a:rPr>
              <a:t>Scoping Report</a:t>
            </a:r>
            <a:r>
              <a:rPr lang="en-US" sz="1800" dirty="0" smtClean="0">
                <a:latin typeface="Franklin Gothic Book" panose="020B0503020102020204" pitchFamily="34" charset="0"/>
              </a:rPr>
              <a:t>  on Green Infrastructure Management Strategy Report and Consultation Process for Council – 2018</a:t>
            </a:r>
          </a:p>
          <a:p>
            <a:pPr marL="1314450" lvl="2" indent="-457200">
              <a:spcBef>
                <a:spcPts val="600"/>
              </a:spcBef>
            </a:pPr>
            <a:r>
              <a:rPr lang="en-US" sz="1800" dirty="0" smtClean="0">
                <a:latin typeface="Franklin Gothic Book" panose="020B0503020102020204" pitchFamily="34" charset="0"/>
              </a:rPr>
              <a:t>Why is Green Infrastructure (GI) important?</a:t>
            </a:r>
          </a:p>
          <a:p>
            <a:pPr marL="1314450" lvl="2" indent="-457200">
              <a:spcBef>
                <a:spcPts val="600"/>
              </a:spcBef>
            </a:pPr>
            <a:r>
              <a:rPr lang="en-US" sz="1800" dirty="0" smtClean="0">
                <a:latin typeface="Franklin Gothic Book" panose="020B0503020102020204" pitchFamily="34" charset="0"/>
              </a:rPr>
              <a:t>Inventory and Evaluation of Green Infrastructure</a:t>
            </a:r>
          </a:p>
          <a:p>
            <a:pPr marL="1314450" lvl="2" indent="-457200">
              <a:spcBef>
                <a:spcPts val="600"/>
              </a:spcBef>
            </a:pPr>
            <a:r>
              <a:rPr lang="en-US" sz="1800" dirty="0" smtClean="0">
                <a:latin typeface="Franklin Gothic Book" panose="020B0503020102020204" pitchFamily="34" charset="0"/>
              </a:rPr>
              <a:t>How and where can we improve municipal policy and practices?</a:t>
            </a:r>
          </a:p>
          <a:p>
            <a:pPr marL="800100" lvl="1" indent="-342900">
              <a:spcBef>
                <a:spcPts val="1200"/>
              </a:spcBef>
              <a:buFont typeface="+mj-lt"/>
              <a:buAutoNum type="arabicPeriod" startAt="2"/>
            </a:pPr>
            <a:r>
              <a:rPr lang="en-US" sz="1800" dirty="0" smtClean="0">
                <a:latin typeface="Franklin Gothic Book" panose="020B0503020102020204" pitchFamily="34" charset="0"/>
              </a:rPr>
              <a:t> Improve </a:t>
            </a:r>
            <a:r>
              <a:rPr lang="en-US" sz="1800" b="1" dirty="0" smtClean="0">
                <a:latin typeface="Franklin Gothic Book" panose="020B0503020102020204" pitchFamily="34" charset="0"/>
              </a:rPr>
              <a:t>Awareness and Consultation </a:t>
            </a:r>
            <a:r>
              <a:rPr lang="en-US" sz="1800" dirty="0" smtClean="0">
                <a:latin typeface="Franklin Gothic Book" panose="020B0503020102020204" pitchFamily="34" charset="0"/>
              </a:rPr>
              <a:t>through: </a:t>
            </a:r>
          </a:p>
          <a:p>
            <a:pPr marL="1200150" lvl="2" indent="-342900">
              <a:spcBef>
                <a:spcPts val="600"/>
              </a:spcBef>
            </a:pPr>
            <a:r>
              <a:rPr lang="en-US" sz="1800" dirty="0" smtClean="0">
                <a:latin typeface="Franklin Gothic Book" panose="020B0503020102020204" pitchFamily="34" charset="0"/>
              </a:rPr>
              <a:t>Guest Speakers and Subject Matter Experts</a:t>
            </a:r>
          </a:p>
          <a:p>
            <a:pPr marL="1200150" lvl="2" indent="-342900">
              <a:spcBef>
                <a:spcPts val="600"/>
              </a:spcBef>
            </a:pPr>
            <a:r>
              <a:rPr lang="en-US" sz="1800" dirty="0" smtClean="0">
                <a:latin typeface="Franklin Gothic Book" panose="020B0503020102020204" pitchFamily="34" charset="0"/>
              </a:rPr>
              <a:t>Public Consultation and Workshops/Charrette Processes</a:t>
            </a:r>
          </a:p>
          <a:p>
            <a:pPr marL="1200150" lvl="2" indent="-342900">
              <a:spcBef>
                <a:spcPts val="600"/>
              </a:spcBef>
            </a:pPr>
            <a:r>
              <a:rPr lang="en-US" sz="1800" dirty="0" smtClean="0">
                <a:latin typeface="Franklin Gothic Book" panose="020B0503020102020204" pitchFamily="34" charset="0"/>
              </a:rPr>
              <a:t>Ongoing collaboration with GI partners</a:t>
            </a:r>
          </a:p>
          <a:p>
            <a:pPr marL="457200" lvl="1" indent="0">
              <a:spcBef>
                <a:spcPts val="1200"/>
              </a:spcBef>
              <a:buNone/>
            </a:pPr>
            <a:r>
              <a:rPr lang="en-US" sz="1800" dirty="0" smtClean="0">
                <a:latin typeface="Franklin Gothic Book" panose="020B0503020102020204" pitchFamily="34" charset="0"/>
              </a:rPr>
              <a:t>4. Providing</a:t>
            </a:r>
            <a:r>
              <a:rPr lang="en-US" sz="1800" b="1" dirty="0" smtClean="0">
                <a:latin typeface="Franklin Gothic Book" panose="020B0503020102020204" pitchFamily="34" charset="0"/>
              </a:rPr>
              <a:t> new and better information </a:t>
            </a:r>
            <a:r>
              <a:rPr lang="en-US" sz="1800" dirty="0" smtClean="0">
                <a:latin typeface="Franklin Gothic Book" panose="020B0503020102020204" pitchFamily="34" charset="0"/>
              </a:rPr>
              <a:t>to help improve decision making 	processes, planning, and best practices </a:t>
            </a:r>
            <a:r>
              <a:rPr lang="en-US" sz="2400" b="1" dirty="0" smtClean="0">
                <a:latin typeface="Franklin Gothic Book" panose="020B0503020102020204" pitchFamily="34" charset="0"/>
              </a:rPr>
              <a:t> </a:t>
            </a:r>
          </a:p>
          <a:p>
            <a:pPr marL="457200" lvl="1" indent="0">
              <a:buNone/>
            </a:pPr>
            <a:r>
              <a:rPr lang="en-US" sz="2400" b="1" dirty="0" smtClean="0">
                <a:latin typeface="Franklin Gothic Book" panose="020B0503020102020204" pitchFamily="34" charset="0"/>
              </a:rPr>
              <a:t> </a:t>
            </a:r>
          </a:p>
          <a:p>
            <a:pPr marL="0" indent="0">
              <a:buNone/>
            </a:pPr>
            <a:endParaRPr lang="en-US" sz="2000" dirty="0" smtClean="0"/>
          </a:p>
          <a:p>
            <a:pPr>
              <a:buFont typeface="Arial" pitchFamily="34" charset="0"/>
              <a:buChar char="•"/>
            </a:pPr>
            <a:endParaRPr lang="en-US" sz="1800" dirty="0"/>
          </a:p>
        </p:txBody>
      </p:sp>
    </p:spTree>
    <p:extLst>
      <p:ext uri="{BB962C8B-B14F-4D97-AF65-F5344CB8AC3E}">
        <p14:creationId xmlns:p14="http://schemas.microsoft.com/office/powerpoint/2010/main" val="2657415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260648"/>
            <a:ext cx="8496944" cy="892552"/>
          </a:xfrm>
          <a:prstGeom prst="rect">
            <a:avLst/>
          </a:prstGeom>
          <a:noFill/>
        </p:spPr>
        <p:txBody>
          <a:bodyPr wrap="square" rtlCol="0">
            <a:spAutoFit/>
          </a:bodyPr>
          <a:lstStyle/>
          <a:p>
            <a:r>
              <a:rPr lang="en-US" sz="2800" b="1" dirty="0" smtClean="0">
                <a:latin typeface="Franklin Gothic Book" panose="020B0503020102020204" pitchFamily="34" charset="0"/>
              </a:rPr>
              <a:t>Step 1.  Awareness Campaign.   </a:t>
            </a:r>
            <a:r>
              <a:rPr lang="en-US" sz="2400" b="1" dirty="0" smtClean="0">
                <a:latin typeface="Franklin Gothic Book" panose="020B0503020102020204" pitchFamily="34" charset="0"/>
              </a:rPr>
              <a:t>Why </a:t>
            </a:r>
            <a:r>
              <a:rPr lang="en-US" sz="2400" b="1" dirty="0">
                <a:latin typeface="Franklin Gothic Book" panose="020B0503020102020204" pitchFamily="34" charset="0"/>
              </a:rPr>
              <a:t>Is </a:t>
            </a:r>
            <a:r>
              <a:rPr lang="en-US" sz="2400" b="1" dirty="0" smtClean="0">
                <a:latin typeface="Franklin Gothic Book" panose="020B0503020102020204" pitchFamily="34" charset="0"/>
              </a:rPr>
              <a:t>A Green Infrastructure </a:t>
            </a:r>
            <a:r>
              <a:rPr lang="en-US" sz="2400" b="1" dirty="0" err="1" smtClean="0">
                <a:latin typeface="Franklin Gothic Book" panose="020B0503020102020204" pitchFamily="34" charset="0"/>
              </a:rPr>
              <a:t>Mgmt</a:t>
            </a:r>
            <a:r>
              <a:rPr lang="en-US" sz="2400" b="1" dirty="0" smtClean="0">
                <a:latin typeface="Franklin Gothic Book" panose="020B0503020102020204" pitchFamily="34" charset="0"/>
              </a:rPr>
              <a:t> Strategy Important For Maple Ridge? </a:t>
            </a:r>
            <a:endParaRPr lang="en-US" sz="24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8771"/>
            <a:ext cx="5385968" cy="5468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3356992"/>
            <a:ext cx="6192688" cy="3486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30847" t="26337" r="31749" b="19781"/>
          <a:stretch/>
        </p:blipFill>
        <p:spPr bwMode="auto">
          <a:xfrm>
            <a:off x="5818782" y="1268760"/>
            <a:ext cx="2685753"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0759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260648"/>
            <a:ext cx="6768752" cy="954107"/>
          </a:xfrm>
          <a:prstGeom prst="rect">
            <a:avLst/>
          </a:prstGeom>
          <a:noFill/>
        </p:spPr>
        <p:txBody>
          <a:bodyPr wrap="square" rtlCol="0">
            <a:spAutoFit/>
          </a:bodyPr>
          <a:lstStyle/>
          <a:p>
            <a:pPr marL="342900" indent="-342900">
              <a:buFont typeface="Arial" panose="020B0604020202020204" pitchFamily="34" charset="0"/>
              <a:buChar char="•"/>
            </a:pPr>
            <a:r>
              <a:rPr lang="en-US" sz="2800" b="1" dirty="0" smtClean="0">
                <a:latin typeface="Franklin Gothic Book" panose="020B0503020102020204" pitchFamily="34" charset="0"/>
              </a:rPr>
              <a:t>Step 2.   Identify Locations, Condition, &amp; Measure Benefits of Green Infrastructure </a:t>
            </a:r>
            <a:endParaRPr lang="en-US" sz="2800" dirty="0"/>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815"/>
          <a:stretch/>
        </p:blipFill>
        <p:spPr bwMode="auto">
          <a:xfrm>
            <a:off x="7380312" y="116632"/>
            <a:ext cx="1728192" cy="6718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268760"/>
            <a:ext cx="7380313"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Screen Shot 2014-12-03 at 12.23.1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129" y="4221088"/>
            <a:ext cx="3384376" cy="2613932"/>
          </a:xfrm>
          <a:prstGeom prst="rect">
            <a:avLst/>
          </a:prstGeom>
        </p:spPr>
      </p:pic>
    </p:spTree>
    <p:extLst>
      <p:ext uri="{BB962C8B-B14F-4D97-AF65-F5344CB8AC3E}">
        <p14:creationId xmlns:p14="http://schemas.microsoft.com/office/powerpoint/2010/main" val="13205480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27384"/>
            <a:ext cx="8229600" cy="1143000"/>
          </a:xfrm>
          <a:solidFill>
            <a:schemeClr val="bg1"/>
          </a:solidFill>
        </p:spPr>
        <p:txBody>
          <a:bodyPr/>
          <a:lstStyle/>
          <a:p>
            <a:pPr algn="l"/>
            <a:r>
              <a:rPr lang="en-US" sz="3200" b="1" dirty="0" smtClean="0">
                <a:solidFill>
                  <a:srgbClr val="800000"/>
                </a:solidFill>
                <a:latin typeface="Franklin Gothic Book" panose="020B0503020102020204" pitchFamily="34" charset="0"/>
              </a:rPr>
              <a:t>Different Scales/Types Of Green Infrastructure </a:t>
            </a:r>
            <a:endParaRPr lang="en-US" sz="3200" dirty="0"/>
          </a:p>
        </p:txBody>
      </p:sp>
      <p:sp>
        <p:nvSpPr>
          <p:cNvPr id="7" name="TextBox 6"/>
          <p:cNvSpPr txBox="1"/>
          <p:nvPr/>
        </p:nvSpPr>
        <p:spPr>
          <a:xfrm>
            <a:off x="467544" y="908720"/>
            <a:ext cx="5688632" cy="523220"/>
          </a:xfrm>
          <a:prstGeom prst="rect">
            <a:avLst/>
          </a:prstGeom>
          <a:noFill/>
        </p:spPr>
        <p:txBody>
          <a:bodyPr wrap="square" rtlCol="0">
            <a:spAutoFit/>
          </a:bodyPr>
          <a:lstStyle/>
          <a:p>
            <a:pPr marL="342900" indent="-342900">
              <a:buFont typeface="Arial" panose="020B0604020202020204" pitchFamily="34" charset="0"/>
              <a:buChar char="•"/>
            </a:pPr>
            <a:r>
              <a:rPr lang="en-US" sz="2800" b="1" dirty="0">
                <a:latin typeface="Franklin Gothic Book" panose="020B0503020102020204" pitchFamily="34" charset="0"/>
              </a:rPr>
              <a:t>What Is Natural </a:t>
            </a:r>
            <a:r>
              <a:rPr lang="en-US" sz="2800" b="1" dirty="0" smtClean="0">
                <a:latin typeface="Franklin Gothic Book" panose="020B0503020102020204" pitchFamily="34" charset="0"/>
              </a:rPr>
              <a:t>Capital ? </a:t>
            </a:r>
            <a:endParaRPr lang="en-US"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85290"/>
            <a:ext cx="6804248" cy="601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940152" y="908720"/>
            <a:ext cx="3203848" cy="5632311"/>
          </a:xfrm>
          <a:prstGeom prst="rect">
            <a:avLst/>
          </a:prstGeom>
          <a:noFill/>
        </p:spPr>
        <p:txBody>
          <a:bodyPr wrap="square" rtlCol="0">
            <a:spAutoFit/>
          </a:bodyPr>
          <a:lstStyle/>
          <a:p>
            <a:r>
              <a:rPr lang="en-US" b="1" dirty="0" smtClean="0"/>
              <a:t>Existing Inventory</a:t>
            </a:r>
          </a:p>
          <a:p>
            <a:pPr marL="285750" indent="-285750">
              <a:buFont typeface="Arial" panose="020B0604020202020204" pitchFamily="34" charset="0"/>
              <a:buChar char="•"/>
            </a:pPr>
            <a:r>
              <a:rPr lang="en-US" dirty="0" smtClean="0"/>
              <a:t>Streams &amp; Water features</a:t>
            </a:r>
          </a:p>
          <a:p>
            <a:pPr marL="285750" indent="-285750">
              <a:buFont typeface="Arial" panose="020B0604020202020204" pitchFamily="34" charset="0"/>
              <a:buChar char="•"/>
            </a:pPr>
            <a:r>
              <a:rPr lang="en-US" dirty="0" smtClean="0"/>
              <a:t>Unique and sensitive ecosystems (SEI)</a:t>
            </a:r>
          </a:p>
          <a:p>
            <a:pPr marL="285750" indent="-285750">
              <a:buFont typeface="Arial" panose="020B0604020202020204" pitchFamily="34" charset="0"/>
              <a:buChar char="•"/>
            </a:pPr>
            <a:r>
              <a:rPr lang="en-US" dirty="0" smtClean="0"/>
              <a:t>Steep slopes/topography</a:t>
            </a:r>
          </a:p>
          <a:p>
            <a:pPr marL="285750" indent="-285750">
              <a:buFont typeface="Arial" panose="020B0604020202020204" pitchFamily="34" charset="0"/>
              <a:buChar char="•"/>
            </a:pPr>
            <a:r>
              <a:rPr lang="en-US" dirty="0" smtClean="0"/>
              <a:t>Trails Network</a:t>
            </a:r>
          </a:p>
          <a:p>
            <a:pPr marL="285750" indent="-285750">
              <a:buFont typeface="Arial" panose="020B0604020202020204" pitchFamily="34" charset="0"/>
              <a:buChar char="•"/>
            </a:pPr>
            <a:r>
              <a:rPr lang="en-US" dirty="0" smtClean="0"/>
              <a:t>Soils &amp; Geology</a:t>
            </a:r>
          </a:p>
          <a:p>
            <a:pPr marL="285750" indent="-285750">
              <a:buFont typeface="Arial" panose="020B0604020202020204" pitchFamily="34" charset="0"/>
              <a:buChar char="•"/>
            </a:pPr>
            <a:r>
              <a:rPr lang="en-US" dirty="0" smtClean="0"/>
              <a:t>Street Trees</a:t>
            </a:r>
          </a:p>
          <a:p>
            <a:pPr marL="285750" indent="-285750">
              <a:buFont typeface="Arial" panose="020B0604020202020204" pitchFamily="34" charset="0"/>
              <a:buChar char="•"/>
            </a:pPr>
            <a:r>
              <a:rPr lang="en-US" dirty="0" smtClean="0"/>
              <a:t>Protected lands/parks</a:t>
            </a:r>
          </a:p>
          <a:p>
            <a:endParaRPr lang="en-US" dirty="0" smtClean="0"/>
          </a:p>
          <a:p>
            <a:r>
              <a:rPr lang="en-US" b="1" dirty="0" smtClean="0"/>
              <a:t>Ongoing Inventory</a:t>
            </a:r>
          </a:p>
          <a:p>
            <a:pPr marL="285750" indent="-285750">
              <a:buFont typeface="Arial" panose="020B0604020202020204" pitchFamily="34" charset="0"/>
              <a:buChar char="•"/>
            </a:pPr>
            <a:r>
              <a:rPr lang="en-US" dirty="0" smtClean="0"/>
              <a:t>Forest Lands (ongoing)</a:t>
            </a:r>
          </a:p>
          <a:p>
            <a:pPr marL="285750" indent="-285750">
              <a:buFont typeface="Arial" panose="020B0604020202020204" pitchFamily="34" charset="0"/>
              <a:buChar char="•"/>
            </a:pPr>
            <a:r>
              <a:rPr lang="en-US" dirty="0"/>
              <a:t>Green Hubs &amp; </a:t>
            </a:r>
            <a:r>
              <a:rPr lang="en-US" dirty="0" smtClean="0"/>
              <a:t>corridors</a:t>
            </a:r>
          </a:p>
          <a:p>
            <a:pPr marL="285750" indent="-285750">
              <a:buFont typeface="Arial" panose="020B0604020202020204" pitchFamily="34" charset="0"/>
              <a:buChar char="•"/>
            </a:pPr>
            <a:r>
              <a:rPr lang="en-US" dirty="0" smtClean="0"/>
              <a:t>Drainage Bio-Engineering</a:t>
            </a:r>
          </a:p>
          <a:p>
            <a:pPr marL="285750" indent="-285750">
              <a:buFont typeface="Arial" panose="020B0604020202020204" pitchFamily="34" charset="0"/>
              <a:buChar char="•"/>
            </a:pPr>
            <a:r>
              <a:rPr lang="en-US" dirty="0" smtClean="0"/>
              <a:t>Enhancement Projects</a:t>
            </a:r>
          </a:p>
          <a:p>
            <a:pPr marL="285750" indent="-285750">
              <a:buFont typeface="Arial" panose="020B0604020202020204" pitchFamily="34" charset="0"/>
              <a:buChar char="•"/>
            </a:pPr>
            <a:r>
              <a:rPr lang="en-US" dirty="0" smtClean="0"/>
              <a:t>Wildlife Networks</a:t>
            </a:r>
          </a:p>
          <a:p>
            <a:pPr marL="285750" indent="-285750">
              <a:buFont typeface="Arial" panose="020B0604020202020204" pitchFamily="34" charset="0"/>
              <a:buChar char="•"/>
            </a:pPr>
            <a:r>
              <a:rPr lang="en-US" dirty="0" smtClean="0"/>
              <a:t>Food Hubs</a:t>
            </a:r>
          </a:p>
          <a:p>
            <a:pPr marL="285750" indent="-285750">
              <a:buFont typeface="Arial" panose="020B0604020202020204" pitchFamily="34" charset="0"/>
              <a:buChar char="•"/>
            </a:pPr>
            <a:r>
              <a:rPr lang="en-US" dirty="0" smtClean="0"/>
              <a:t>Bio-diversity values</a:t>
            </a:r>
          </a:p>
          <a:p>
            <a:pPr marL="285750" indent="-285750">
              <a:buFont typeface="Arial" panose="020B0604020202020204" pitchFamily="34" charset="0"/>
              <a:buChar char="•"/>
            </a:pPr>
            <a:r>
              <a:rPr lang="en-US" dirty="0" smtClean="0"/>
              <a:t>*</a:t>
            </a:r>
            <a:r>
              <a:rPr lang="en-US" dirty="0" err="1" smtClean="0"/>
              <a:t>Invasives</a:t>
            </a:r>
            <a:r>
              <a:rPr lang="en-US" dirty="0" smtClean="0"/>
              <a:t> (Threats)</a:t>
            </a:r>
          </a:p>
          <a:p>
            <a:pPr marL="285750" indent="-285750">
              <a:buFont typeface="Arial" panose="020B0604020202020204" pitchFamily="34" charset="0"/>
              <a:buChar char="•"/>
            </a:pPr>
            <a:r>
              <a:rPr lang="en-US" dirty="0" smtClean="0"/>
              <a:t>Pervious/Impervious</a:t>
            </a:r>
            <a:endParaRPr lang="en-US" dirty="0"/>
          </a:p>
        </p:txBody>
      </p:sp>
    </p:spTree>
    <p:extLst>
      <p:ext uri="{BB962C8B-B14F-4D97-AF65-F5344CB8AC3E}">
        <p14:creationId xmlns:p14="http://schemas.microsoft.com/office/powerpoint/2010/main" val="37222598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51520" y="260648"/>
            <a:ext cx="8458200" cy="1143000"/>
          </a:xfrm>
        </p:spPr>
        <p:txBody>
          <a:bodyPr/>
          <a:lstStyle/>
          <a:p>
            <a:pPr algn="l"/>
            <a:r>
              <a:rPr lang="en-US" sz="3600" b="1" dirty="0" smtClean="0">
                <a:solidFill>
                  <a:srgbClr val="800000"/>
                </a:solidFill>
                <a:latin typeface="Franklin Gothic Book" panose="020B0503020102020204" pitchFamily="34" charset="0"/>
              </a:rPr>
              <a:t>Maple Ridge Inventory &amp; Evaluation</a:t>
            </a:r>
            <a:br>
              <a:rPr lang="en-US" sz="3600" b="1" dirty="0" smtClean="0">
                <a:solidFill>
                  <a:srgbClr val="800000"/>
                </a:solidFill>
                <a:latin typeface="Franklin Gothic Book" panose="020B0503020102020204" pitchFamily="34" charset="0"/>
              </a:rPr>
            </a:br>
            <a:r>
              <a:rPr lang="en-US" sz="3600" b="1" dirty="0" smtClean="0">
                <a:solidFill>
                  <a:srgbClr val="800000"/>
                </a:solidFill>
                <a:latin typeface="Franklin Gothic Book" panose="020B0503020102020204" pitchFamily="34" charset="0"/>
              </a:rPr>
              <a:t>Studies for Green Infrastructure</a:t>
            </a:r>
            <a:endParaRPr lang="en-US" sz="3600" b="1" dirty="0">
              <a:solidFill>
                <a:srgbClr val="800000"/>
              </a:solidFill>
              <a:latin typeface="Franklin Gothic Book" panose="020B0503020102020204" pitchFamily="34" charset="0"/>
            </a:endParaRPr>
          </a:p>
        </p:txBody>
      </p:sp>
      <p:sp>
        <p:nvSpPr>
          <p:cNvPr id="4" name="Text Placeholder 14"/>
          <p:cNvSpPr>
            <a:spLocks noGrp="1"/>
          </p:cNvSpPr>
          <p:nvPr>
            <p:ph idx="1"/>
          </p:nvPr>
        </p:nvSpPr>
        <p:spPr>
          <a:xfrm>
            <a:off x="467544" y="1268760"/>
            <a:ext cx="8359080" cy="3922415"/>
          </a:xfrm>
        </p:spPr>
        <p:txBody>
          <a:bodyPr/>
          <a:lstStyle/>
          <a:p>
            <a:pPr marL="457200" lvl="1" indent="0">
              <a:buNone/>
            </a:pPr>
            <a:endParaRPr lang="en-US" sz="2400" b="1" dirty="0" smtClean="0">
              <a:latin typeface="Franklin Gothic Book" panose="020B0503020102020204" pitchFamily="34" charset="0"/>
            </a:endParaRPr>
          </a:p>
          <a:p>
            <a:pPr marL="800100" lvl="1" indent="-342900">
              <a:spcBef>
                <a:spcPts val="0"/>
              </a:spcBef>
              <a:buFont typeface="+mj-lt"/>
              <a:buAutoNum type="arabicPeriod"/>
            </a:pPr>
            <a:r>
              <a:rPr lang="en-US" sz="2400" b="1" dirty="0" smtClean="0">
                <a:latin typeface="Franklin Gothic Book" panose="020B0503020102020204" pitchFamily="34" charset="0"/>
              </a:rPr>
              <a:t>  BCIT/CMR</a:t>
            </a:r>
            <a:r>
              <a:rPr lang="en-US" sz="2400" dirty="0" smtClean="0">
                <a:latin typeface="Franklin Gothic Book" panose="020B0503020102020204" pitchFamily="34" charset="0"/>
              </a:rPr>
              <a:t>  Urban Forest Municipal Inventory</a:t>
            </a:r>
          </a:p>
          <a:p>
            <a:pPr marL="457200" lvl="1" indent="0">
              <a:spcBef>
                <a:spcPts val="0"/>
              </a:spcBef>
              <a:buNone/>
            </a:pPr>
            <a:endParaRPr lang="en-US" sz="2400" dirty="0" smtClean="0">
              <a:latin typeface="Franklin Gothic Book" panose="020B0503020102020204" pitchFamily="34" charset="0"/>
            </a:endParaRPr>
          </a:p>
          <a:p>
            <a:pPr marL="914400" lvl="1" indent="-457200">
              <a:spcBef>
                <a:spcPts val="0"/>
              </a:spcBef>
              <a:buFont typeface="+mj-lt"/>
              <a:buAutoNum type="arabicPeriod" startAt="2"/>
            </a:pPr>
            <a:r>
              <a:rPr lang="en-US" sz="2400" b="1" dirty="0" err="1" smtClean="0">
                <a:latin typeface="Franklin Gothic Book" panose="020B0503020102020204" pitchFamily="34" charset="0"/>
              </a:rPr>
              <a:t>iTree</a:t>
            </a:r>
            <a:r>
              <a:rPr lang="en-US" sz="2400" b="1" dirty="0" smtClean="0">
                <a:latin typeface="Franklin Gothic Book" panose="020B0503020102020204" pitchFamily="34" charset="0"/>
              </a:rPr>
              <a:t> Evaluation </a:t>
            </a:r>
            <a:r>
              <a:rPr lang="en-US" sz="2400" dirty="0" smtClean="0">
                <a:latin typeface="Franklin Gothic Book" panose="020B0503020102020204" pitchFamily="34" charset="0"/>
              </a:rPr>
              <a:t>of Maple Ridge Watersheds, Urban Areas, and Community Forest Areas on City Lands</a:t>
            </a:r>
          </a:p>
          <a:p>
            <a:pPr marL="800100" lvl="1" indent="-342900">
              <a:spcBef>
                <a:spcPts val="0"/>
              </a:spcBef>
              <a:buFont typeface="+mj-lt"/>
              <a:buAutoNum type="arabicPeriod" startAt="2"/>
            </a:pPr>
            <a:endParaRPr lang="en-US" sz="2400" dirty="0" smtClean="0">
              <a:latin typeface="Franklin Gothic Book" panose="020B0503020102020204" pitchFamily="34" charset="0"/>
            </a:endParaRPr>
          </a:p>
          <a:p>
            <a:pPr marL="800100" lvl="1" indent="-342900">
              <a:spcBef>
                <a:spcPts val="0"/>
              </a:spcBef>
              <a:buFont typeface="+mj-lt"/>
              <a:buAutoNum type="arabicPeriod" startAt="2"/>
            </a:pPr>
            <a:r>
              <a:rPr lang="en-US" sz="2400" dirty="0" smtClean="0">
                <a:latin typeface="Franklin Gothic Book" panose="020B0503020102020204" pitchFamily="34" charset="0"/>
              </a:rPr>
              <a:t> </a:t>
            </a:r>
            <a:r>
              <a:rPr lang="en-US" sz="2400" b="1" dirty="0" smtClean="0">
                <a:latin typeface="Franklin Gothic Book" panose="020B0503020102020204" pitchFamily="34" charset="0"/>
              </a:rPr>
              <a:t>UBC </a:t>
            </a:r>
            <a:r>
              <a:rPr lang="en-US" sz="2400" dirty="0" smtClean="0">
                <a:latin typeface="Franklin Gothic Book" panose="020B0503020102020204" pitchFamily="34" charset="0"/>
              </a:rPr>
              <a:t>Gradient Study &amp; Urban Forestry Research</a:t>
            </a:r>
          </a:p>
          <a:p>
            <a:pPr marL="457200" lvl="1" indent="0">
              <a:spcBef>
                <a:spcPts val="0"/>
              </a:spcBef>
              <a:buNone/>
            </a:pPr>
            <a:endParaRPr lang="en-US" sz="2400" dirty="0" smtClean="0">
              <a:latin typeface="Franklin Gothic Book" panose="020B0503020102020204" pitchFamily="34" charset="0"/>
            </a:endParaRPr>
          </a:p>
          <a:p>
            <a:pPr marL="914400" lvl="1" indent="-457200">
              <a:spcBef>
                <a:spcPts val="0"/>
              </a:spcBef>
              <a:buFont typeface="+mj-lt"/>
              <a:buAutoNum type="arabicPeriod" startAt="4"/>
            </a:pPr>
            <a:r>
              <a:rPr lang="en-US" sz="2400" b="1" dirty="0" smtClean="0">
                <a:latin typeface="Franklin Gothic Book" panose="020B0503020102020204" pitchFamily="34" charset="0"/>
              </a:rPr>
              <a:t>CMR Best Land Use and GI Study</a:t>
            </a:r>
            <a:r>
              <a:rPr lang="en-US" sz="2400" dirty="0" smtClean="0">
                <a:latin typeface="Franklin Gothic Book" panose="020B0503020102020204" pitchFamily="34" charset="0"/>
              </a:rPr>
              <a:t> of Municipal Forested Lands in Silver Valley Area</a:t>
            </a:r>
          </a:p>
          <a:p>
            <a:pPr marL="914400" lvl="1" indent="-457200">
              <a:spcBef>
                <a:spcPts val="0"/>
              </a:spcBef>
              <a:buFont typeface="+mj-lt"/>
              <a:buAutoNum type="arabicPeriod" startAt="4"/>
            </a:pPr>
            <a:endParaRPr lang="en-US" sz="2400" dirty="0" smtClean="0">
              <a:latin typeface="Franklin Gothic Book" panose="020B0503020102020204" pitchFamily="34" charset="0"/>
            </a:endParaRPr>
          </a:p>
          <a:p>
            <a:pPr marL="914400" lvl="1" indent="-457200">
              <a:spcBef>
                <a:spcPts val="0"/>
              </a:spcBef>
              <a:buFont typeface="+mj-lt"/>
              <a:buAutoNum type="arabicPeriod" startAt="4"/>
            </a:pPr>
            <a:r>
              <a:rPr lang="en-US" sz="2400" b="1" dirty="0" smtClean="0">
                <a:latin typeface="Franklin Gothic Book" panose="020B0503020102020204" pitchFamily="34" charset="0"/>
              </a:rPr>
              <a:t>Ongoing Studies </a:t>
            </a:r>
            <a:r>
              <a:rPr lang="en-US" sz="2400" dirty="0" smtClean="0">
                <a:latin typeface="Franklin Gothic Book" panose="020B0503020102020204" pitchFamily="34" charset="0"/>
              </a:rPr>
              <a:t>– MV Urban Forestry Initiative, Ecological Health &amp; SEI inventories, Local ISMP Studies, Area and Neighborhood Level Plans</a:t>
            </a:r>
          </a:p>
          <a:p>
            <a:pPr marL="457200" lvl="1" indent="0">
              <a:buNone/>
            </a:pPr>
            <a:endParaRPr lang="en-US" sz="2400" b="1" dirty="0" smtClean="0">
              <a:latin typeface="Franklin Gothic Book" panose="020B0503020102020204" pitchFamily="34" charset="0"/>
            </a:endParaRPr>
          </a:p>
          <a:p>
            <a:pPr marL="457200" lvl="1" indent="0">
              <a:buNone/>
            </a:pPr>
            <a:r>
              <a:rPr lang="en-US" sz="2400" b="1" dirty="0" smtClean="0">
                <a:latin typeface="Franklin Gothic Book" panose="020B0503020102020204" pitchFamily="34" charset="0"/>
              </a:rPr>
              <a:t> </a:t>
            </a:r>
          </a:p>
          <a:p>
            <a:pPr marL="0" indent="0">
              <a:buNone/>
            </a:pPr>
            <a:endParaRPr lang="en-US" sz="2000" dirty="0" smtClean="0"/>
          </a:p>
          <a:p>
            <a:pPr>
              <a:buFont typeface="Arial" pitchFamily="34" charset="0"/>
              <a:buChar char="•"/>
            </a:pPr>
            <a:endParaRPr lang="en-US" sz="1800" dirty="0"/>
          </a:p>
        </p:txBody>
      </p:sp>
    </p:spTree>
    <p:extLst>
      <p:ext uri="{BB962C8B-B14F-4D97-AF65-F5344CB8AC3E}">
        <p14:creationId xmlns:p14="http://schemas.microsoft.com/office/powerpoint/2010/main" val="42482138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lstStyle/>
          <a:p>
            <a:pPr algn="l"/>
            <a:r>
              <a:rPr lang="en-US" sz="3800" b="1" dirty="0">
                <a:solidFill>
                  <a:srgbClr val="800000"/>
                </a:solidFill>
                <a:latin typeface="Franklin Gothic Book" panose="020B0503020102020204" pitchFamily="34" charset="0"/>
              </a:rPr>
              <a:t>Applications: </a:t>
            </a:r>
            <a:r>
              <a:rPr lang="en-US" sz="3800" b="1" dirty="0" err="1">
                <a:solidFill>
                  <a:srgbClr val="800000"/>
                </a:solidFill>
                <a:latin typeface="Franklin Gothic Book" panose="020B0503020102020204" pitchFamily="34" charset="0"/>
              </a:rPr>
              <a:t>i</a:t>
            </a:r>
            <a:r>
              <a:rPr lang="en-US" sz="3800" b="1" dirty="0">
                <a:solidFill>
                  <a:srgbClr val="800000"/>
                </a:solidFill>
                <a:latin typeface="Franklin Gothic Book" panose="020B0503020102020204" pitchFamily="34" charset="0"/>
              </a:rPr>
              <a:t>-Tree Streets</a:t>
            </a:r>
            <a:endParaRPr lang="en-US" sz="3800" dirty="0"/>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0847" t="26337" r="31749" b="19781"/>
          <a:stretch/>
        </p:blipFill>
        <p:spPr bwMode="auto">
          <a:xfrm>
            <a:off x="611560" y="1268760"/>
            <a:ext cx="4248472" cy="4668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218" t="12147" r="38818" b="23689"/>
          <a:stretch/>
        </p:blipFill>
        <p:spPr bwMode="auto">
          <a:xfrm>
            <a:off x="5076056" y="1268760"/>
            <a:ext cx="3096344" cy="483331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20536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800" b="1" dirty="0" smtClean="0">
                <a:solidFill>
                  <a:srgbClr val="800000"/>
                </a:solidFill>
                <a:latin typeface="Franklin Gothic Book" panose="020B0503020102020204" pitchFamily="34" charset="0"/>
              </a:rPr>
              <a:t>Applications: </a:t>
            </a:r>
            <a:r>
              <a:rPr lang="en-US" sz="3800" b="1" dirty="0" err="1" smtClean="0">
                <a:solidFill>
                  <a:srgbClr val="800000"/>
                </a:solidFill>
                <a:latin typeface="Franklin Gothic Book" panose="020B0503020102020204" pitchFamily="34" charset="0"/>
              </a:rPr>
              <a:t>i</a:t>
            </a:r>
            <a:r>
              <a:rPr lang="en-US" sz="3800" b="1" dirty="0" smtClean="0">
                <a:solidFill>
                  <a:srgbClr val="800000"/>
                </a:solidFill>
                <a:latin typeface="Franklin Gothic Book" panose="020B0503020102020204" pitchFamily="34" charset="0"/>
              </a:rPr>
              <a:t>-Tree Canopy</a:t>
            </a:r>
            <a:endParaRPr lang="en-US" sz="3800"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762" t="25494" r="51437" b="34383"/>
          <a:stretch/>
        </p:blipFill>
        <p:spPr bwMode="auto">
          <a:xfrm>
            <a:off x="539552" y="1546269"/>
            <a:ext cx="2736304"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91880" y="1508786"/>
            <a:ext cx="4752528" cy="4893647"/>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Franklin Gothic Book" panose="020B0503020102020204" pitchFamily="34" charset="0"/>
              </a:rPr>
              <a:t>Web-based program that uses Google Maps to estimate land cover type, pervious vs. impervious surfaces</a:t>
            </a:r>
          </a:p>
          <a:p>
            <a:endParaRPr lang="en-US" sz="2000" dirty="0" smtClean="0">
              <a:latin typeface="Franklin Gothic Book" panose="020B0503020102020204" pitchFamily="34" charset="0"/>
            </a:endParaRPr>
          </a:p>
          <a:p>
            <a:pPr marL="285750" indent="-285750">
              <a:buFont typeface="Arial" panose="020B0604020202020204" pitchFamily="34" charset="0"/>
              <a:buChar char="•"/>
            </a:pPr>
            <a:r>
              <a:rPr lang="en-US" sz="2000" dirty="0" smtClean="0">
                <a:latin typeface="Franklin Gothic Book" panose="020B0503020102020204" pitchFamily="34" charset="0"/>
              </a:rPr>
              <a:t>Percentage types can be translated to determine </a:t>
            </a:r>
            <a:r>
              <a:rPr lang="en-US" sz="2000" dirty="0" err="1" smtClean="0">
                <a:latin typeface="Franklin Gothic Book" panose="020B0503020102020204" pitchFamily="34" charset="0"/>
              </a:rPr>
              <a:t>stormwater</a:t>
            </a:r>
            <a:r>
              <a:rPr lang="en-US" sz="2000" dirty="0" smtClean="0">
                <a:latin typeface="Franklin Gothic Book" panose="020B0503020102020204" pitchFamily="34" charset="0"/>
              </a:rPr>
              <a:t> infiltration capability, air pollution reduction and carbon sequestration opportunities</a:t>
            </a:r>
          </a:p>
          <a:p>
            <a:pPr marL="285750" indent="-285750">
              <a:buFont typeface="Arial" panose="020B0604020202020204" pitchFamily="34" charset="0"/>
              <a:buChar char="•"/>
            </a:pPr>
            <a:endParaRPr lang="en-US" sz="2000" dirty="0" smtClean="0">
              <a:latin typeface="Franklin Gothic Book" panose="020B0503020102020204" pitchFamily="34" charset="0"/>
            </a:endParaRPr>
          </a:p>
          <a:p>
            <a:pPr marL="285750" indent="-285750">
              <a:buFont typeface="Arial" panose="020B0604020202020204" pitchFamily="34" charset="0"/>
              <a:buChar char="•"/>
            </a:pPr>
            <a:r>
              <a:rPr lang="en-US" sz="2000" dirty="0" smtClean="0">
                <a:latin typeface="Franklin Gothic Book" panose="020B0503020102020204" pitchFamily="34" charset="0"/>
              </a:rPr>
              <a:t>Town Centre Example:</a:t>
            </a:r>
          </a:p>
          <a:p>
            <a:pPr marL="742950" lvl="1" indent="-285750">
              <a:buFont typeface="Arial" panose="020B0604020202020204" pitchFamily="34" charset="0"/>
              <a:buChar char="•"/>
            </a:pPr>
            <a:r>
              <a:rPr lang="en-US" sz="2000" dirty="0" smtClean="0">
                <a:latin typeface="Franklin Gothic Book" panose="020B0503020102020204" pitchFamily="34" charset="0"/>
              </a:rPr>
              <a:t>24.4% Tree Cover</a:t>
            </a:r>
          </a:p>
          <a:p>
            <a:pPr marL="742950" lvl="1" indent="-285750">
              <a:buFont typeface="Arial" panose="020B0604020202020204" pitchFamily="34" charset="0"/>
              <a:buChar char="•"/>
            </a:pPr>
            <a:r>
              <a:rPr lang="en-US" sz="2000" dirty="0" smtClean="0">
                <a:latin typeface="Franklin Gothic Book" panose="020B0503020102020204" pitchFamily="34" charset="0"/>
              </a:rPr>
              <a:t>31.9% Paved Surface</a:t>
            </a:r>
          </a:p>
          <a:p>
            <a:pPr marL="742950" lvl="1" indent="-285750">
              <a:buFont typeface="Arial" panose="020B0604020202020204" pitchFamily="34" charset="0"/>
              <a:buChar char="•"/>
            </a:pPr>
            <a:r>
              <a:rPr lang="en-US" sz="2000" dirty="0" smtClean="0">
                <a:latin typeface="Franklin Gothic Book" panose="020B0503020102020204" pitchFamily="34" charset="0"/>
              </a:rPr>
              <a:t>16% Grass </a:t>
            </a:r>
          </a:p>
          <a:p>
            <a:pPr marL="742950" lvl="1" indent="-285750">
              <a:buFont typeface="Arial" panose="020B0604020202020204" pitchFamily="34" charset="0"/>
              <a:buChar char="•"/>
            </a:pPr>
            <a:r>
              <a:rPr lang="en-US" sz="2000" dirty="0" smtClean="0">
                <a:latin typeface="Franklin Gothic Book" panose="020B0503020102020204" pitchFamily="34" charset="0"/>
              </a:rPr>
              <a:t>25.1% Buildings</a:t>
            </a:r>
          </a:p>
          <a:p>
            <a:r>
              <a:rPr lang="en-US" sz="1400" i="1" dirty="0" smtClean="0">
                <a:latin typeface="Franklin Gothic Book" panose="020B0503020102020204" pitchFamily="34" charset="0"/>
              </a:rPr>
              <a:t>	</a:t>
            </a:r>
            <a:r>
              <a:rPr lang="en-US" sz="1100" i="1" dirty="0" smtClean="0">
                <a:latin typeface="Franklin Gothic Book" panose="020B0503020102020204" pitchFamily="34" charset="0"/>
              </a:rPr>
              <a:t>(Remaining percentage is pool, shore, gravel areas)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15732098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ternal_Template_Logo_Stripped">
  <a:themeElements>
    <a:clrScheme name="Maple Rid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ple Ridge ">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ple Rid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ple Rid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ple Rid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ple Rid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ple Rid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ple Rid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ple Rid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ple Rid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ple Rid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ple Rid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ple Rid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ple Rid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46520</TotalTime>
  <Words>1533</Words>
  <Application>Microsoft Office PowerPoint</Application>
  <PresentationFormat>On-screen Show (4:3)</PresentationFormat>
  <Paragraphs>232</Paragraphs>
  <Slides>22</Slides>
  <Notes>21</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1_Default Design</vt:lpstr>
      <vt:lpstr>Internal_Template_Logo_Stripped</vt:lpstr>
      <vt:lpstr>City of Maple Ridge  Green Infrastructure Overview Challenges &amp; Opportunities  MEMC April 12, 2018 </vt:lpstr>
      <vt:lpstr>Background</vt:lpstr>
      <vt:lpstr>Short Term Priorities for A Green City</vt:lpstr>
      <vt:lpstr>PowerPoint Presentation</vt:lpstr>
      <vt:lpstr>PowerPoint Presentation</vt:lpstr>
      <vt:lpstr>Different Scales/Types Of Green Infrastructure </vt:lpstr>
      <vt:lpstr>Maple Ridge Inventory &amp; Evaluation Studies for Green Infrastructure</vt:lpstr>
      <vt:lpstr>Applications: i-Tree Streets</vt:lpstr>
      <vt:lpstr>Applications: i-Tree Canopy</vt:lpstr>
      <vt:lpstr>Integrated Stormwater Management Plans     Integration of  Services From Natural Assets &amp; Green Infrastructure</vt:lpstr>
      <vt:lpstr>PowerPoint Presentation</vt:lpstr>
      <vt:lpstr>Planning For Change</vt:lpstr>
      <vt:lpstr>Title</vt:lpstr>
      <vt:lpstr>Green Infrastructure in Urban Areas</vt:lpstr>
      <vt:lpstr>Key Challenges</vt:lpstr>
      <vt:lpstr>Key Challenges</vt:lpstr>
      <vt:lpstr>Key Opportunities</vt:lpstr>
      <vt:lpstr>Key Opportunities</vt:lpstr>
      <vt:lpstr>Key Opportunities</vt:lpstr>
      <vt:lpstr>PowerPoint Presentation</vt:lpstr>
      <vt:lpstr>Thank You</vt:lpstr>
      <vt:lpstr>PowerPoint Presentation</vt:lpstr>
    </vt:vector>
  </TitlesOfParts>
  <Company>District of Maple Ridge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COMMITTEE OF THE WHOLE MEETING October 20, 2008 1:00 p.m. Council Chamber</dc:title>
  <dc:creator>amandaga</dc:creator>
  <cp:lastModifiedBy>Rodney Stott</cp:lastModifiedBy>
  <cp:revision>477</cp:revision>
  <cp:lastPrinted>2018-04-12T01:47:19Z</cp:lastPrinted>
  <dcterms:created xsi:type="dcterms:W3CDTF">2008-10-14T16:52:51Z</dcterms:created>
  <dcterms:modified xsi:type="dcterms:W3CDTF">2018-04-13T15:17:54Z</dcterms:modified>
</cp:coreProperties>
</file>